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5" r:id="rId1"/>
  </p:sldMasterIdLst>
  <p:notesMasterIdLst>
    <p:notesMasterId r:id="rId21"/>
  </p:notesMasterIdLst>
  <p:sldIdLst>
    <p:sldId id="266" r:id="rId2"/>
    <p:sldId id="267" r:id="rId3"/>
    <p:sldId id="274" r:id="rId4"/>
    <p:sldId id="264" r:id="rId5"/>
    <p:sldId id="268" r:id="rId6"/>
    <p:sldId id="270" r:id="rId7"/>
    <p:sldId id="271" r:id="rId8"/>
    <p:sldId id="281" r:id="rId9"/>
    <p:sldId id="272" r:id="rId10"/>
    <p:sldId id="280" r:id="rId11"/>
    <p:sldId id="275" r:id="rId12"/>
    <p:sldId id="273" r:id="rId13"/>
    <p:sldId id="279" r:id="rId14"/>
    <p:sldId id="276" r:id="rId15"/>
    <p:sldId id="278" r:id="rId16"/>
    <p:sldId id="282" r:id="rId17"/>
    <p:sldId id="283" r:id="rId18"/>
    <p:sldId id="284" r:id="rId19"/>
    <p:sldId id="285" r:id="rId2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ema Uygulanmış Stil 2 - Vurgu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ema Uygulanmış Stil 2 - Vurgu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ema Uygulanmış Stil 2 - Vurgu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ema Uygulanmış Stil 2 - Vurgu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ema Uygulanmış Stil 1 - Vurgu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47C3A-7C0D-4AD4-AE2D-4FA821F01451}" type="datetimeFigureOut">
              <a:rPr lang="tr-TR" smtClean="0"/>
              <a:t>8.08.2017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B6487-801F-47A3-BAF0-15C0CA4921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8560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Eskişehir Kamu Yatırımları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E864C-8E07-4D01-BF9B-8F8D3D210DD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7647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Eskişehir Kamu Yatırımları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E864C-8E07-4D01-BF9B-8F8D3D210DD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8201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Eskişehir Kamu Yatırımları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E864C-8E07-4D01-BF9B-8F8D3D210DD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6799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61422" y="1"/>
            <a:ext cx="10500317" cy="769120"/>
          </a:xfrm>
          <a:ln>
            <a:solidFill>
              <a:srgbClr val="C00000"/>
            </a:solidFill>
          </a:ln>
        </p:spPr>
        <p:txBody>
          <a:bodyPr>
            <a:normAutofit/>
          </a:bodyPr>
          <a:lstStyle>
            <a:lvl1pPr algn="ctr">
              <a:defRPr sz="4000">
                <a:latin typeface="+mn-lt"/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6733" y="948583"/>
            <a:ext cx="11904291" cy="5418034"/>
          </a:xfrm>
        </p:spPr>
        <p:txBody>
          <a:bodyPr/>
          <a:lstStyle/>
          <a:p>
            <a:pPr lvl="0"/>
            <a:r>
              <a:rPr lang="tr-TR" dirty="0" smtClean="0"/>
              <a:t>Asıl metin stillerini düzenle</a:t>
            </a:r>
          </a:p>
          <a:p>
            <a:pPr lvl="1"/>
            <a:r>
              <a:rPr lang="tr-TR" dirty="0" smtClean="0"/>
              <a:t>İkinci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4031478" y="6492875"/>
            <a:ext cx="4114800" cy="365125"/>
          </a:xfrm>
        </p:spPr>
        <p:txBody>
          <a:bodyPr/>
          <a:lstStyle/>
          <a:p>
            <a:r>
              <a:rPr lang="tr-TR" dirty="0" smtClean="0"/>
              <a:t>Eskişehir Kamu Yatırımları</a:t>
            </a:r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8610600" y="6488810"/>
            <a:ext cx="2743200" cy="365125"/>
          </a:xfrm>
        </p:spPr>
        <p:txBody>
          <a:bodyPr/>
          <a:lstStyle/>
          <a:p>
            <a:fld id="{722E864C-8E07-4D01-BF9B-8F8D3D210DDB}" type="slidenum">
              <a:rPr lang="tr-TR" smtClean="0"/>
              <a:t>‹#›</a:t>
            </a:fld>
            <a:endParaRPr lang="tr-TR"/>
          </a:p>
        </p:txBody>
      </p:sp>
      <p:pic>
        <p:nvPicPr>
          <p:cNvPr id="7" name="Picture 2" descr="bayrak ile ilgili görsel sonucu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739" y="8981"/>
            <a:ext cx="925101" cy="76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8" y="43166"/>
            <a:ext cx="730587" cy="69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02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Eskişehir Kamu Yatırımları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E864C-8E07-4D01-BF9B-8F8D3D210DD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9517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Eskişehir Kamu Yatırımları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E864C-8E07-4D01-BF9B-8F8D3D210DD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8139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Eskişehir Kamu Yatırımları</a:t>
            </a:r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E864C-8E07-4D01-BF9B-8F8D3D210DD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2970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Eskişehir Kamu Yatırımları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E864C-8E07-4D01-BF9B-8F8D3D210DD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2530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Eskişehir Kamu Yatırımları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E864C-8E07-4D01-BF9B-8F8D3D210DD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4966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Eskişehir Kamu Yatırımları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E864C-8E07-4D01-BF9B-8F8D3D210DD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4422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Eskişehir Kamu Yatırımları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E864C-8E07-4D01-BF9B-8F8D3D210DD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478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 smtClean="0"/>
              <a:t>Eskişehir Kamu Yatırımları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E864C-8E07-4D01-BF9B-8F8D3D210DD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5047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/>
              <a:t>BİLECİK İLİ YATIRIMLARI GENEL İCMALİ</a:t>
            </a:r>
            <a:endParaRPr lang="tr-TR" sz="3200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E864C-8E07-4D01-BF9B-8F8D3D210DDB}" type="slidenum">
              <a:rPr lang="tr-TR" smtClean="0"/>
              <a:t>1</a:t>
            </a:fld>
            <a:endParaRPr lang="tr-TR"/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942211"/>
              </p:ext>
            </p:extLst>
          </p:nvPr>
        </p:nvGraphicFramePr>
        <p:xfrm>
          <a:off x="201165" y="996700"/>
          <a:ext cx="11777475" cy="5358381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145033">
                  <a:extLst>
                    <a:ext uri="{9D8B030D-6E8A-4147-A177-3AD203B41FA5}">
                      <a16:colId xmlns:a16="http://schemas.microsoft.com/office/drawing/2014/main" val="285846046"/>
                    </a:ext>
                  </a:extLst>
                </a:gridCol>
                <a:gridCol w="1385585">
                  <a:extLst>
                    <a:ext uri="{9D8B030D-6E8A-4147-A177-3AD203B41FA5}">
                      <a16:colId xmlns:a16="http://schemas.microsoft.com/office/drawing/2014/main" val="482986713"/>
                    </a:ext>
                  </a:extLst>
                </a:gridCol>
                <a:gridCol w="859576">
                  <a:extLst>
                    <a:ext uri="{9D8B030D-6E8A-4147-A177-3AD203B41FA5}">
                      <a16:colId xmlns:a16="http://schemas.microsoft.com/office/drawing/2014/main" val="3332564212"/>
                    </a:ext>
                  </a:extLst>
                </a:gridCol>
                <a:gridCol w="1667834">
                  <a:extLst>
                    <a:ext uri="{9D8B030D-6E8A-4147-A177-3AD203B41FA5}">
                      <a16:colId xmlns:a16="http://schemas.microsoft.com/office/drawing/2014/main" val="3071975653"/>
                    </a:ext>
                  </a:extLst>
                </a:gridCol>
                <a:gridCol w="1667834">
                  <a:extLst>
                    <a:ext uri="{9D8B030D-6E8A-4147-A177-3AD203B41FA5}">
                      <a16:colId xmlns:a16="http://schemas.microsoft.com/office/drawing/2014/main" val="1462605983"/>
                    </a:ext>
                  </a:extLst>
                </a:gridCol>
                <a:gridCol w="1667834">
                  <a:extLst>
                    <a:ext uri="{9D8B030D-6E8A-4147-A177-3AD203B41FA5}">
                      <a16:colId xmlns:a16="http://schemas.microsoft.com/office/drawing/2014/main" val="4119971624"/>
                    </a:ext>
                  </a:extLst>
                </a:gridCol>
                <a:gridCol w="1667834">
                  <a:extLst>
                    <a:ext uri="{9D8B030D-6E8A-4147-A177-3AD203B41FA5}">
                      <a16:colId xmlns:a16="http://schemas.microsoft.com/office/drawing/2014/main" val="1840734818"/>
                    </a:ext>
                  </a:extLst>
                </a:gridCol>
                <a:gridCol w="856369">
                  <a:extLst>
                    <a:ext uri="{9D8B030D-6E8A-4147-A177-3AD203B41FA5}">
                      <a16:colId xmlns:a16="http://schemas.microsoft.com/office/drawing/2014/main" val="2289660711"/>
                    </a:ext>
                  </a:extLst>
                </a:gridCol>
                <a:gridCol w="859576">
                  <a:extLst>
                    <a:ext uri="{9D8B030D-6E8A-4147-A177-3AD203B41FA5}">
                      <a16:colId xmlns:a16="http://schemas.microsoft.com/office/drawing/2014/main" val="1931031708"/>
                    </a:ext>
                  </a:extLst>
                </a:gridCol>
              </a:tblGrid>
              <a:tr h="40905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>
                          <a:effectLst/>
                        </a:rPr>
                        <a:t>SIRA NO</a:t>
                      </a:r>
                      <a:endParaRPr lang="tr-TR" sz="16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>
                          <a:effectLst/>
                        </a:rPr>
                        <a:t>SEKTÖRÜ</a:t>
                      </a:r>
                      <a:endParaRPr lang="tr-TR" sz="16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>
                          <a:effectLst/>
                        </a:rPr>
                        <a:t>PROJE SAYISI</a:t>
                      </a:r>
                      <a:endParaRPr lang="tr-TR" sz="16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>
                          <a:effectLst/>
                        </a:rPr>
                        <a:t>PROJE BEDELLERİ TOPLAMI (₺)</a:t>
                      </a:r>
                      <a:endParaRPr lang="tr-TR" sz="16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>
                          <a:effectLst/>
                        </a:rPr>
                        <a:t>ÖNCEKİ YILLAR HARCAMASI (₺)</a:t>
                      </a:r>
                      <a:endParaRPr lang="tr-TR" sz="16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>
                          <a:effectLst/>
                        </a:rPr>
                        <a:t>2017 </a:t>
                      </a:r>
                      <a:r>
                        <a:rPr lang="tr-TR" sz="1600" b="1" u="none" strike="noStrike" dirty="0" smtClean="0">
                          <a:effectLst/>
                        </a:rPr>
                        <a:t>YILI</a:t>
                      </a:r>
                    </a:p>
                    <a:p>
                      <a:pPr algn="ctr" fontAlgn="ctr"/>
                      <a:r>
                        <a:rPr lang="tr-TR" sz="1600" b="1" u="none" strike="noStrike" dirty="0" smtClean="0">
                          <a:effectLst/>
                        </a:rPr>
                        <a:t>ÖDENEĞİ </a:t>
                      </a:r>
                      <a:r>
                        <a:rPr lang="tr-TR" sz="1600" b="1" u="none" strike="noStrike" dirty="0">
                          <a:effectLst/>
                        </a:rPr>
                        <a:t>(₺)</a:t>
                      </a:r>
                      <a:endParaRPr lang="tr-TR" sz="16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 smtClean="0">
                          <a:effectLst/>
                        </a:rPr>
                        <a:t>YIL</a:t>
                      </a:r>
                      <a:r>
                        <a:rPr lang="tr-TR" sz="1600" b="1" u="none" strike="noStrike" baseline="0" dirty="0" smtClean="0">
                          <a:effectLst/>
                        </a:rPr>
                        <a:t> İÇİNDE </a:t>
                      </a:r>
                      <a:r>
                        <a:rPr lang="tr-TR" sz="1600" b="1" u="none" strike="noStrike" dirty="0" smtClean="0">
                          <a:effectLst/>
                        </a:rPr>
                        <a:t>YAPILAN</a:t>
                      </a:r>
                    </a:p>
                    <a:p>
                      <a:pPr algn="ctr" fontAlgn="ctr"/>
                      <a:r>
                        <a:rPr lang="tr-TR" sz="1600" b="1" u="none" strike="noStrike" dirty="0" smtClean="0">
                          <a:effectLst/>
                        </a:rPr>
                        <a:t>HARCAMA </a:t>
                      </a:r>
                      <a:r>
                        <a:rPr lang="tr-TR" sz="1600" b="1" u="none" strike="noStrike" dirty="0">
                          <a:effectLst/>
                        </a:rPr>
                        <a:t>(₺)</a:t>
                      </a:r>
                      <a:endParaRPr lang="tr-TR" sz="16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>
                          <a:effectLst/>
                        </a:rPr>
                        <a:t>GERÇEKLEŞME</a:t>
                      </a:r>
                      <a:endParaRPr lang="tr-TR" sz="16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805877"/>
                  </a:ext>
                </a:extLst>
              </a:tr>
              <a:tr h="40905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>
                          <a:effectLst/>
                        </a:rPr>
                        <a:t>NAKDİ</a:t>
                      </a:r>
                      <a:endParaRPr lang="tr-TR" sz="16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>
                          <a:effectLst/>
                        </a:rPr>
                        <a:t>FİZİKİ</a:t>
                      </a:r>
                      <a:endParaRPr lang="tr-TR" sz="16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503555"/>
                  </a:ext>
                </a:extLst>
              </a:tr>
              <a:tr h="40905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>
                          <a:effectLst/>
                        </a:rPr>
                        <a:t>%</a:t>
                      </a:r>
                      <a:endParaRPr lang="tr-TR" sz="16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>
                          <a:effectLst/>
                        </a:rPr>
                        <a:t>%</a:t>
                      </a:r>
                      <a:endParaRPr lang="tr-TR" sz="16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5210872"/>
                  </a:ext>
                </a:extLst>
              </a:tr>
              <a:tr h="45902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1600" u="none" strike="noStrike" dirty="0">
                          <a:effectLst/>
                        </a:rPr>
                        <a:t>TOPLAM</a:t>
                      </a:r>
                      <a:endParaRPr lang="tr-TR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5165687"/>
                  </a:ext>
                </a:extLst>
              </a:tr>
              <a:tr h="4590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u="none" strike="noStrike">
                          <a:effectLst/>
                        </a:rPr>
                        <a:t>1</a:t>
                      </a:r>
                      <a:endParaRPr lang="tr-T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>
                          <a:effectLst/>
                        </a:rPr>
                        <a:t>TARIM</a:t>
                      </a:r>
                      <a:endParaRPr lang="tr-TR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18</a:t>
                      </a:r>
                      <a:endParaRPr lang="tr-TR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6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245 286 000</a:t>
                      </a:r>
                      <a:endParaRPr lang="tr-TR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6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119 535 000</a:t>
                      </a:r>
                      <a:endParaRPr lang="tr-TR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6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47 246 327</a:t>
                      </a:r>
                      <a:endParaRPr lang="tr-TR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6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47 238 862</a:t>
                      </a:r>
                      <a:endParaRPr lang="tr-TR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0" i="0" u="none" strike="noStrike" smtClean="0">
                          <a:effectLst/>
                          <a:latin typeface="Arial" panose="020B0604020202020204" pitchFamily="34" charset="0"/>
                        </a:rPr>
                        <a:t>68</a:t>
                      </a:r>
                      <a:endParaRPr lang="tr-TR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60</a:t>
                      </a:r>
                      <a:endParaRPr lang="tr-TR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7409884"/>
                  </a:ext>
                </a:extLst>
              </a:tr>
              <a:tr h="4590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u="none" strike="noStrike">
                          <a:effectLst/>
                        </a:rPr>
                        <a:t>2</a:t>
                      </a:r>
                      <a:endParaRPr lang="tr-T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>
                          <a:effectLst/>
                        </a:rPr>
                        <a:t>MADENCİLİK</a:t>
                      </a:r>
                      <a:endParaRPr lang="tr-T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8201223"/>
                  </a:ext>
                </a:extLst>
              </a:tr>
              <a:tr h="4590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u="none" strike="noStrike">
                          <a:effectLst/>
                        </a:rPr>
                        <a:t>3</a:t>
                      </a:r>
                      <a:endParaRPr lang="tr-T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>
                          <a:effectLst/>
                        </a:rPr>
                        <a:t>İMALAT</a:t>
                      </a:r>
                      <a:endParaRPr lang="tr-T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011749"/>
                  </a:ext>
                </a:extLst>
              </a:tr>
              <a:tr h="4590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u="none" strike="noStrike">
                          <a:effectLst/>
                        </a:rPr>
                        <a:t>4</a:t>
                      </a:r>
                      <a:endParaRPr lang="tr-T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>
                          <a:effectLst/>
                        </a:rPr>
                        <a:t>ULAŞTIRMA</a:t>
                      </a:r>
                      <a:endParaRPr lang="tr-T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0405450"/>
                  </a:ext>
                </a:extLst>
              </a:tr>
              <a:tr h="4590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u="none" strike="noStrike">
                          <a:effectLst/>
                        </a:rPr>
                        <a:t>5</a:t>
                      </a:r>
                      <a:endParaRPr lang="tr-T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>
                          <a:effectLst/>
                        </a:rPr>
                        <a:t>EĞİTİM</a:t>
                      </a:r>
                      <a:endParaRPr lang="tr-T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8998535"/>
                  </a:ext>
                </a:extLst>
              </a:tr>
              <a:tr h="4590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u="none" strike="noStrike">
                          <a:effectLst/>
                        </a:rPr>
                        <a:t>6</a:t>
                      </a:r>
                      <a:endParaRPr lang="tr-T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>
                          <a:effectLst/>
                        </a:rPr>
                        <a:t>SAĞLIK </a:t>
                      </a:r>
                      <a:endParaRPr lang="tr-T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1765936"/>
                  </a:ext>
                </a:extLst>
              </a:tr>
              <a:tr h="4590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u="none" strike="noStrike">
                          <a:effectLst/>
                        </a:rPr>
                        <a:t>7</a:t>
                      </a:r>
                      <a:endParaRPr lang="tr-T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>
                          <a:effectLst/>
                        </a:rPr>
                        <a:t>ENERJİ</a:t>
                      </a:r>
                      <a:endParaRPr lang="tr-T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2758124"/>
                  </a:ext>
                </a:extLst>
              </a:tr>
              <a:tr h="4590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u="none" strike="noStrike" dirty="0">
                          <a:effectLst/>
                        </a:rPr>
                        <a:t>8</a:t>
                      </a:r>
                      <a:endParaRPr lang="tr-TR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>
                          <a:effectLst/>
                        </a:rPr>
                        <a:t>DKH</a:t>
                      </a:r>
                      <a:endParaRPr lang="tr-T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r-TR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794214"/>
                  </a:ext>
                </a:extLst>
              </a:tr>
            </a:tbl>
          </a:graphicData>
        </a:graphic>
      </p:graphicFrame>
      <p:sp>
        <p:nvSpPr>
          <p:cNvPr id="7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4031478" y="6492875"/>
            <a:ext cx="4114800" cy="365125"/>
          </a:xfrm>
        </p:spPr>
        <p:txBody>
          <a:bodyPr/>
          <a:lstStyle/>
          <a:p>
            <a:r>
              <a:rPr lang="tr-TR" dirty="0" smtClean="0"/>
              <a:t>Bilecik Kamu Yatırımları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20747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/>
              <a:t>BİLECİK İLİYATIRIMLARI DETAYLARI</a:t>
            </a:r>
            <a:endParaRPr lang="tr-TR" sz="3200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E864C-8E07-4D01-BF9B-8F8D3D210DDB}" type="slidenum">
              <a:rPr lang="tr-TR" smtClean="0"/>
              <a:t>10</a:t>
            </a:fld>
            <a:endParaRPr lang="tr-TR"/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394176"/>
              </p:ext>
            </p:extLst>
          </p:nvPr>
        </p:nvGraphicFramePr>
        <p:xfrm>
          <a:off x="-1" y="5535802"/>
          <a:ext cx="12191999" cy="975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61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9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06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2738856435"/>
                    </a:ext>
                  </a:extLst>
                </a:gridCol>
                <a:gridCol w="1527048">
                  <a:extLst>
                    <a:ext uri="{9D8B030D-6E8A-4147-A177-3AD203B41FA5}">
                      <a16:colId xmlns:a16="http://schemas.microsoft.com/office/drawing/2014/main" val="3563801357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1322545742"/>
                    </a:ext>
                  </a:extLst>
                </a:gridCol>
                <a:gridCol w="1301494">
                  <a:extLst>
                    <a:ext uri="{9D8B030D-6E8A-4147-A177-3AD203B41FA5}">
                      <a16:colId xmlns:a16="http://schemas.microsoft.com/office/drawing/2014/main" val="32904711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Projenin Adı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İlçesi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Başlama Yılı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aseline="0" dirty="0" smtClean="0">
                          <a:solidFill>
                            <a:schemeClr val="bg1"/>
                          </a:solidFill>
                        </a:rPr>
                        <a:t>Bitiş</a:t>
                      </a:r>
                    </a:p>
                    <a:p>
                      <a:pPr algn="ctr"/>
                      <a:r>
                        <a:rPr lang="tr-TR" sz="1200" baseline="0" dirty="0" smtClean="0">
                          <a:solidFill>
                            <a:schemeClr val="bg1"/>
                          </a:solidFill>
                        </a:rPr>
                        <a:t>Yılı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Proje Bedeli (TL)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Bugüne Kadar Toplam Harcama (TL)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Nakdi Gerçekleşme</a:t>
                      </a:r>
                      <a:r>
                        <a:rPr lang="tr-TR" sz="1200" b="1" baseline="0" dirty="0" smtClean="0">
                          <a:solidFill>
                            <a:schemeClr val="bg1"/>
                          </a:solidFill>
                        </a:rPr>
                        <a:t> (%)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Fiziki Gerçekleşme</a:t>
                      </a:r>
                      <a:r>
                        <a:rPr lang="tr-TR" sz="1200" b="1" baseline="0" dirty="0" smtClean="0">
                          <a:solidFill>
                            <a:schemeClr val="bg1"/>
                          </a:solidFill>
                        </a:rPr>
                        <a:t> (%)</a:t>
                      </a:r>
                      <a:endParaRPr lang="tr-TR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tr-TR" sz="1200" b="0" baseline="0" dirty="0" smtClean="0">
                          <a:solidFill>
                            <a:schemeClr val="tx1"/>
                          </a:solidFill>
                        </a:rPr>
                        <a:t>BİLECİK-İNHİSAR ÇALTI GÖLETİ SULAMASI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baseline="0" dirty="0" smtClean="0">
                          <a:solidFill>
                            <a:schemeClr val="tx1"/>
                          </a:solidFill>
                        </a:rPr>
                        <a:t>İnhisar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2018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14 152 000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709985"/>
              </p:ext>
            </p:extLst>
          </p:nvPr>
        </p:nvGraphicFramePr>
        <p:xfrm>
          <a:off x="9025" y="835737"/>
          <a:ext cx="12182973" cy="370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60991">
                  <a:extLst>
                    <a:ext uri="{9D8B030D-6E8A-4147-A177-3AD203B41FA5}">
                      <a16:colId xmlns:a16="http://schemas.microsoft.com/office/drawing/2014/main" val="209689828"/>
                    </a:ext>
                  </a:extLst>
                </a:gridCol>
                <a:gridCol w="4060991">
                  <a:extLst>
                    <a:ext uri="{9D8B030D-6E8A-4147-A177-3AD203B41FA5}">
                      <a16:colId xmlns:a16="http://schemas.microsoft.com/office/drawing/2014/main" val="766866971"/>
                    </a:ext>
                  </a:extLst>
                </a:gridCol>
                <a:gridCol w="4060991">
                  <a:extLst>
                    <a:ext uri="{9D8B030D-6E8A-4147-A177-3AD203B41FA5}">
                      <a16:colId xmlns:a16="http://schemas.microsoft.com/office/drawing/2014/main" val="35751260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YATIRIMCI KURULUŞUN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DSİ 3.BÖLGE MÜDÜRLÜĞÜ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YATIRIMIN SEKTÖRÜ: TARIM 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503687"/>
                  </a:ext>
                </a:extLst>
              </a:tr>
            </a:tbl>
          </a:graphicData>
        </a:graphic>
      </p:graphicFrame>
      <p:sp>
        <p:nvSpPr>
          <p:cNvPr id="7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4031478" y="6492875"/>
            <a:ext cx="4114800" cy="365125"/>
          </a:xfrm>
        </p:spPr>
        <p:txBody>
          <a:bodyPr/>
          <a:lstStyle/>
          <a:p>
            <a:r>
              <a:rPr lang="tr-TR" dirty="0" smtClean="0"/>
              <a:t>Bilecik Kamu Yatırımları</a:t>
            </a:r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031" y="1396474"/>
            <a:ext cx="7110067" cy="394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79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/>
              <a:t>BİLECİK İLİYATIRIMLARI DETAYLARI</a:t>
            </a:r>
            <a:endParaRPr lang="tr-TR" sz="3200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E864C-8E07-4D01-BF9B-8F8D3D210DDB}" type="slidenum">
              <a:rPr lang="tr-TR" smtClean="0"/>
              <a:t>11</a:t>
            </a:fld>
            <a:endParaRPr lang="tr-TR"/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899614"/>
              </p:ext>
            </p:extLst>
          </p:nvPr>
        </p:nvGraphicFramePr>
        <p:xfrm>
          <a:off x="-1" y="5535802"/>
          <a:ext cx="12191999" cy="975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61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9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06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2738856435"/>
                    </a:ext>
                  </a:extLst>
                </a:gridCol>
                <a:gridCol w="1527048">
                  <a:extLst>
                    <a:ext uri="{9D8B030D-6E8A-4147-A177-3AD203B41FA5}">
                      <a16:colId xmlns:a16="http://schemas.microsoft.com/office/drawing/2014/main" val="3563801357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1322545742"/>
                    </a:ext>
                  </a:extLst>
                </a:gridCol>
                <a:gridCol w="1301494">
                  <a:extLst>
                    <a:ext uri="{9D8B030D-6E8A-4147-A177-3AD203B41FA5}">
                      <a16:colId xmlns:a16="http://schemas.microsoft.com/office/drawing/2014/main" val="32904711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Projenin Adı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İlçesi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Başlama Yılı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aseline="0" dirty="0" smtClean="0">
                          <a:solidFill>
                            <a:schemeClr val="bg1"/>
                          </a:solidFill>
                        </a:rPr>
                        <a:t>Bitiş</a:t>
                      </a:r>
                    </a:p>
                    <a:p>
                      <a:pPr algn="ctr"/>
                      <a:r>
                        <a:rPr lang="tr-TR" sz="1200" baseline="0" dirty="0" smtClean="0">
                          <a:solidFill>
                            <a:schemeClr val="bg1"/>
                          </a:solidFill>
                        </a:rPr>
                        <a:t>Yılı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Proje Bedeli (TL)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Bugüne Kadar Toplam Harcama (TL)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Nakdi Gerçekleşme</a:t>
                      </a:r>
                      <a:r>
                        <a:rPr lang="tr-TR" sz="1200" b="1" baseline="0" dirty="0" smtClean="0">
                          <a:solidFill>
                            <a:schemeClr val="bg1"/>
                          </a:solidFill>
                        </a:rPr>
                        <a:t> (%)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Fiziki Gerçekleşme</a:t>
                      </a:r>
                      <a:r>
                        <a:rPr lang="tr-TR" sz="1200" b="1" baseline="0" dirty="0" smtClean="0">
                          <a:solidFill>
                            <a:schemeClr val="bg1"/>
                          </a:solidFill>
                        </a:rPr>
                        <a:t> (%)</a:t>
                      </a:r>
                      <a:endParaRPr lang="tr-TR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tr-TR" sz="1200" b="0" baseline="0" dirty="0" smtClean="0">
                          <a:solidFill>
                            <a:schemeClr val="tx1"/>
                          </a:solidFill>
                        </a:rPr>
                        <a:t>BİLECİK-YENİPAZAR YUKARIÇAYLI GÖLETİ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Yenipazar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2018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14 990 000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709985"/>
              </p:ext>
            </p:extLst>
          </p:nvPr>
        </p:nvGraphicFramePr>
        <p:xfrm>
          <a:off x="9025" y="835737"/>
          <a:ext cx="12182973" cy="370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60991">
                  <a:extLst>
                    <a:ext uri="{9D8B030D-6E8A-4147-A177-3AD203B41FA5}">
                      <a16:colId xmlns:a16="http://schemas.microsoft.com/office/drawing/2014/main" val="209689828"/>
                    </a:ext>
                  </a:extLst>
                </a:gridCol>
                <a:gridCol w="4060991">
                  <a:extLst>
                    <a:ext uri="{9D8B030D-6E8A-4147-A177-3AD203B41FA5}">
                      <a16:colId xmlns:a16="http://schemas.microsoft.com/office/drawing/2014/main" val="766866971"/>
                    </a:ext>
                  </a:extLst>
                </a:gridCol>
                <a:gridCol w="4060991">
                  <a:extLst>
                    <a:ext uri="{9D8B030D-6E8A-4147-A177-3AD203B41FA5}">
                      <a16:colId xmlns:a16="http://schemas.microsoft.com/office/drawing/2014/main" val="35751260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YATIRIMCI KURULUŞUN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DSİ 3.BÖLGE MÜDÜRLÜĞÜ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YATIRIMIN SEKTÖRÜ: TARIM 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503687"/>
                  </a:ext>
                </a:extLst>
              </a:tr>
            </a:tbl>
          </a:graphicData>
        </a:graphic>
      </p:graphicFrame>
      <p:sp>
        <p:nvSpPr>
          <p:cNvPr id="7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4031478" y="6492875"/>
            <a:ext cx="4114800" cy="365125"/>
          </a:xfrm>
        </p:spPr>
        <p:txBody>
          <a:bodyPr/>
          <a:lstStyle/>
          <a:p>
            <a:r>
              <a:rPr lang="tr-TR" dirty="0" smtClean="0"/>
              <a:t>Bilecik Kamu Yatırımları</a:t>
            </a:r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285" y="1375160"/>
            <a:ext cx="7164981" cy="397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31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/>
              <a:t>BİLECİK İLİYATIRIMLARI DETAYLARI</a:t>
            </a:r>
            <a:endParaRPr lang="tr-TR" sz="3200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E864C-8E07-4D01-BF9B-8F8D3D210DDB}" type="slidenum">
              <a:rPr lang="tr-TR" smtClean="0"/>
              <a:t>12</a:t>
            </a:fld>
            <a:endParaRPr lang="tr-TR"/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9522624"/>
              </p:ext>
            </p:extLst>
          </p:nvPr>
        </p:nvGraphicFramePr>
        <p:xfrm>
          <a:off x="-1" y="5535802"/>
          <a:ext cx="12191999" cy="975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61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9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06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2738856435"/>
                    </a:ext>
                  </a:extLst>
                </a:gridCol>
                <a:gridCol w="1527048">
                  <a:extLst>
                    <a:ext uri="{9D8B030D-6E8A-4147-A177-3AD203B41FA5}">
                      <a16:colId xmlns:a16="http://schemas.microsoft.com/office/drawing/2014/main" val="3563801357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1322545742"/>
                    </a:ext>
                  </a:extLst>
                </a:gridCol>
                <a:gridCol w="1301494">
                  <a:extLst>
                    <a:ext uri="{9D8B030D-6E8A-4147-A177-3AD203B41FA5}">
                      <a16:colId xmlns:a16="http://schemas.microsoft.com/office/drawing/2014/main" val="32904711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Projenin Adı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İlçesi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Başlama Yılı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aseline="0" dirty="0" smtClean="0">
                          <a:solidFill>
                            <a:schemeClr val="bg1"/>
                          </a:solidFill>
                        </a:rPr>
                        <a:t>Bitiş</a:t>
                      </a:r>
                    </a:p>
                    <a:p>
                      <a:pPr algn="ctr"/>
                      <a:r>
                        <a:rPr lang="tr-TR" sz="1200" baseline="0" dirty="0" smtClean="0">
                          <a:solidFill>
                            <a:schemeClr val="bg1"/>
                          </a:solidFill>
                        </a:rPr>
                        <a:t>Yılı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Proje Bedeli (TL)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Bugüne Kadar Toplam Harcama (TL)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Nakdi Gerçekleşme</a:t>
                      </a:r>
                      <a:r>
                        <a:rPr lang="tr-TR" sz="1200" b="1" baseline="0" dirty="0" smtClean="0">
                          <a:solidFill>
                            <a:schemeClr val="bg1"/>
                          </a:solidFill>
                        </a:rPr>
                        <a:t> (%)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Fiziki Gerçekleşme</a:t>
                      </a:r>
                      <a:r>
                        <a:rPr lang="tr-TR" sz="1200" b="1" baseline="0" dirty="0" smtClean="0">
                          <a:solidFill>
                            <a:schemeClr val="bg1"/>
                          </a:solidFill>
                        </a:rPr>
                        <a:t> (%)</a:t>
                      </a:r>
                      <a:endParaRPr lang="tr-TR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tr-TR" sz="1200" b="0" baseline="0" dirty="0" smtClean="0">
                          <a:solidFill>
                            <a:schemeClr val="tx1"/>
                          </a:solidFill>
                        </a:rPr>
                        <a:t>BİLECİK-OSMANELİ SOĞUCAKPINAR GÖLETİ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baseline="0" dirty="0" smtClean="0">
                          <a:solidFill>
                            <a:schemeClr val="tx1"/>
                          </a:solidFill>
                        </a:rPr>
                        <a:t>Osmaneli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2016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18 087 000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7 895 000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44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44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709985"/>
              </p:ext>
            </p:extLst>
          </p:nvPr>
        </p:nvGraphicFramePr>
        <p:xfrm>
          <a:off x="9025" y="835737"/>
          <a:ext cx="12182973" cy="370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60991">
                  <a:extLst>
                    <a:ext uri="{9D8B030D-6E8A-4147-A177-3AD203B41FA5}">
                      <a16:colId xmlns:a16="http://schemas.microsoft.com/office/drawing/2014/main" val="209689828"/>
                    </a:ext>
                  </a:extLst>
                </a:gridCol>
                <a:gridCol w="4060991">
                  <a:extLst>
                    <a:ext uri="{9D8B030D-6E8A-4147-A177-3AD203B41FA5}">
                      <a16:colId xmlns:a16="http://schemas.microsoft.com/office/drawing/2014/main" val="766866971"/>
                    </a:ext>
                  </a:extLst>
                </a:gridCol>
                <a:gridCol w="4060991">
                  <a:extLst>
                    <a:ext uri="{9D8B030D-6E8A-4147-A177-3AD203B41FA5}">
                      <a16:colId xmlns:a16="http://schemas.microsoft.com/office/drawing/2014/main" val="35751260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YATIRIMCI KURULUŞUN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DSİ 3.BÖLGE MÜDÜRLÜĞÜ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YATIRIMIN SEKTÖRÜ: TARIM 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503687"/>
                  </a:ext>
                </a:extLst>
              </a:tr>
            </a:tbl>
          </a:graphicData>
        </a:graphic>
      </p:graphicFrame>
      <p:sp>
        <p:nvSpPr>
          <p:cNvPr id="7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4031478" y="6492875"/>
            <a:ext cx="4114800" cy="365125"/>
          </a:xfrm>
        </p:spPr>
        <p:txBody>
          <a:bodyPr/>
          <a:lstStyle/>
          <a:p>
            <a:r>
              <a:rPr lang="tr-TR" dirty="0" smtClean="0"/>
              <a:t>Bilecik Kamu Yatırımları</a:t>
            </a:r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" y="1354937"/>
            <a:ext cx="5376672" cy="4032504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320" y="1354937"/>
            <a:ext cx="5376672" cy="40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46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/>
              <a:t>BİLECİK İLİYATIRIMLARI DETAYLARI</a:t>
            </a:r>
            <a:endParaRPr lang="tr-TR" sz="3200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E864C-8E07-4D01-BF9B-8F8D3D210DDB}" type="slidenum">
              <a:rPr lang="tr-TR" smtClean="0"/>
              <a:t>13</a:t>
            </a:fld>
            <a:endParaRPr lang="tr-TR"/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7663772"/>
              </p:ext>
            </p:extLst>
          </p:nvPr>
        </p:nvGraphicFramePr>
        <p:xfrm>
          <a:off x="-1" y="5535802"/>
          <a:ext cx="12191999" cy="975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61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9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06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2738856435"/>
                    </a:ext>
                  </a:extLst>
                </a:gridCol>
                <a:gridCol w="1527048">
                  <a:extLst>
                    <a:ext uri="{9D8B030D-6E8A-4147-A177-3AD203B41FA5}">
                      <a16:colId xmlns:a16="http://schemas.microsoft.com/office/drawing/2014/main" val="3563801357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1322545742"/>
                    </a:ext>
                  </a:extLst>
                </a:gridCol>
                <a:gridCol w="1301494">
                  <a:extLst>
                    <a:ext uri="{9D8B030D-6E8A-4147-A177-3AD203B41FA5}">
                      <a16:colId xmlns:a16="http://schemas.microsoft.com/office/drawing/2014/main" val="32904711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Projenin Adı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İlçesi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Başlama Yılı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aseline="0" dirty="0" smtClean="0">
                          <a:solidFill>
                            <a:schemeClr val="bg1"/>
                          </a:solidFill>
                        </a:rPr>
                        <a:t>Bitiş</a:t>
                      </a:r>
                    </a:p>
                    <a:p>
                      <a:pPr algn="ctr"/>
                      <a:r>
                        <a:rPr lang="tr-TR" sz="1200" baseline="0" dirty="0" smtClean="0">
                          <a:solidFill>
                            <a:schemeClr val="bg1"/>
                          </a:solidFill>
                        </a:rPr>
                        <a:t>Yılı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Proje Bedeli (TL)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Bugüne Kadar Toplam Harcama (TL)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Nakdi Gerçekleşme</a:t>
                      </a:r>
                      <a:r>
                        <a:rPr lang="tr-TR" sz="1200" b="1" baseline="0" dirty="0" smtClean="0">
                          <a:solidFill>
                            <a:schemeClr val="bg1"/>
                          </a:solidFill>
                        </a:rPr>
                        <a:t> (%)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Fiziki Gerçekleşme</a:t>
                      </a:r>
                      <a:r>
                        <a:rPr lang="tr-TR" sz="1200" b="1" baseline="0" dirty="0" smtClean="0">
                          <a:solidFill>
                            <a:schemeClr val="bg1"/>
                          </a:solidFill>
                        </a:rPr>
                        <a:t> (%)</a:t>
                      </a:r>
                      <a:endParaRPr lang="tr-TR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tr-TR" sz="1200" b="0" baseline="0" dirty="0" smtClean="0">
                          <a:solidFill>
                            <a:schemeClr val="tx1"/>
                          </a:solidFill>
                        </a:rPr>
                        <a:t>BİLECİK-OSMANELİ SOĞUCAKPINAR GÖLETİ SULAMASI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baseline="0" dirty="0" smtClean="0">
                          <a:solidFill>
                            <a:schemeClr val="tx1"/>
                          </a:solidFill>
                        </a:rPr>
                        <a:t>Osmaneli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2018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1 571 000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709985"/>
              </p:ext>
            </p:extLst>
          </p:nvPr>
        </p:nvGraphicFramePr>
        <p:xfrm>
          <a:off x="9025" y="835737"/>
          <a:ext cx="12182973" cy="370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60991">
                  <a:extLst>
                    <a:ext uri="{9D8B030D-6E8A-4147-A177-3AD203B41FA5}">
                      <a16:colId xmlns:a16="http://schemas.microsoft.com/office/drawing/2014/main" val="209689828"/>
                    </a:ext>
                  </a:extLst>
                </a:gridCol>
                <a:gridCol w="4060991">
                  <a:extLst>
                    <a:ext uri="{9D8B030D-6E8A-4147-A177-3AD203B41FA5}">
                      <a16:colId xmlns:a16="http://schemas.microsoft.com/office/drawing/2014/main" val="766866971"/>
                    </a:ext>
                  </a:extLst>
                </a:gridCol>
                <a:gridCol w="4060991">
                  <a:extLst>
                    <a:ext uri="{9D8B030D-6E8A-4147-A177-3AD203B41FA5}">
                      <a16:colId xmlns:a16="http://schemas.microsoft.com/office/drawing/2014/main" val="35751260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YATIRIMCI KURULUŞUN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DSİ 3.BÖLGE MÜDÜRLÜĞÜ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YATIRIMIN SEKTÖRÜ: TARIM 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503687"/>
                  </a:ext>
                </a:extLst>
              </a:tr>
            </a:tbl>
          </a:graphicData>
        </a:graphic>
      </p:graphicFrame>
      <p:sp>
        <p:nvSpPr>
          <p:cNvPr id="7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4031478" y="6492875"/>
            <a:ext cx="4114800" cy="365125"/>
          </a:xfrm>
        </p:spPr>
        <p:txBody>
          <a:bodyPr/>
          <a:lstStyle/>
          <a:p>
            <a:r>
              <a:rPr lang="tr-TR" dirty="0" smtClean="0"/>
              <a:t>Bilecik Kamu Yatırımları</a:t>
            </a:r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9" t="4742" r="19124" b="9893"/>
          <a:stretch/>
        </p:blipFill>
        <p:spPr>
          <a:xfrm>
            <a:off x="2990087" y="1273193"/>
            <a:ext cx="5951700" cy="415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71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/>
              <a:t>BİLECİK İLİYATIRIMLARI DETAYLARI</a:t>
            </a:r>
            <a:endParaRPr lang="tr-TR" sz="3200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E864C-8E07-4D01-BF9B-8F8D3D210DDB}" type="slidenum">
              <a:rPr lang="tr-TR" smtClean="0"/>
              <a:t>14</a:t>
            </a:fld>
            <a:endParaRPr lang="tr-TR"/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469208"/>
              </p:ext>
            </p:extLst>
          </p:nvPr>
        </p:nvGraphicFramePr>
        <p:xfrm>
          <a:off x="-1" y="5535802"/>
          <a:ext cx="12191999" cy="975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61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9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06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2738856435"/>
                    </a:ext>
                  </a:extLst>
                </a:gridCol>
                <a:gridCol w="1527048">
                  <a:extLst>
                    <a:ext uri="{9D8B030D-6E8A-4147-A177-3AD203B41FA5}">
                      <a16:colId xmlns:a16="http://schemas.microsoft.com/office/drawing/2014/main" val="3563801357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1322545742"/>
                    </a:ext>
                  </a:extLst>
                </a:gridCol>
                <a:gridCol w="1301494">
                  <a:extLst>
                    <a:ext uri="{9D8B030D-6E8A-4147-A177-3AD203B41FA5}">
                      <a16:colId xmlns:a16="http://schemas.microsoft.com/office/drawing/2014/main" val="32904711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Projenin Adı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İlçesi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Başlama Yılı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aseline="0" dirty="0" smtClean="0">
                          <a:solidFill>
                            <a:schemeClr val="bg1"/>
                          </a:solidFill>
                        </a:rPr>
                        <a:t>Bitiş</a:t>
                      </a:r>
                    </a:p>
                    <a:p>
                      <a:pPr algn="ctr"/>
                      <a:r>
                        <a:rPr lang="tr-TR" sz="1200" baseline="0" dirty="0" smtClean="0">
                          <a:solidFill>
                            <a:schemeClr val="bg1"/>
                          </a:solidFill>
                        </a:rPr>
                        <a:t>Yılı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Proje Bedeli (TL)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Bugüne Kadar Toplam Harcama (TL)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Nakdi Gerçekleşme</a:t>
                      </a:r>
                      <a:r>
                        <a:rPr lang="tr-TR" sz="1200" b="1" baseline="0" dirty="0" smtClean="0">
                          <a:solidFill>
                            <a:schemeClr val="bg1"/>
                          </a:solidFill>
                        </a:rPr>
                        <a:t> (%)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Fiziki Gerçekleşme</a:t>
                      </a:r>
                      <a:r>
                        <a:rPr lang="tr-TR" sz="1200" b="1" baseline="0" dirty="0" smtClean="0">
                          <a:solidFill>
                            <a:schemeClr val="bg1"/>
                          </a:solidFill>
                        </a:rPr>
                        <a:t> (%)</a:t>
                      </a:r>
                      <a:endParaRPr lang="tr-TR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tr-TR" sz="1200" b="0" baseline="0" dirty="0" smtClean="0">
                          <a:solidFill>
                            <a:schemeClr val="tx1"/>
                          </a:solidFill>
                        </a:rPr>
                        <a:t>BİLECİK-GÖLPAZARI AKÇAY GÖLETİ SULAMASI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baseline="0" dirty="0" smtClean="0">
                          <a:solidFill>
                            <a:schemeClr val="tx1"/>
                          </a:solidFill>
                        </a:rPr>
                        <a:t>Gölpazarı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2016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14 120 000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11 964 000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78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77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709985"/>
              </p:ext>
            </p:extLst>
          </p:nvPr>
        </p:nvGraphicFramePr>
        <p:xfrm>
          <a:off x="9025" y="835737"/>
          <a:ext cx="12182973" cy="370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60991">
                  <a:extLst>
                    <a:ext uri="{9D8B030D-6E8A-4147-A177-3AD203B41FA5}">
                      <a16:colId xmlns:a16="http://schemas.microsoft.com/office/drawing/2014/main" val="209689828"/>
                    </a:ext>
                  </a:extLst>
                </a:gridCol>
                <a:gridCol w="4060991">
                  <a:extLst>
                    <a:ext uri="{9D8B030D-6E8A-4147-A177-3AD203B41FA5}">
                      <a16:colId xmlns:a16="http://schemas.microsoft.com/office/drawing/2014/main" val="766866971"/>
                    </a:ext>
                  </a:extLst>
                </a:gridCol>
                <a:gridCol w="4060991">
                  <a:extLst>
                    <a:ext uri="{9D8B030D-6E8A-4147-A177-3AD203B41FA5}">
                      <a16:colId xmlns:a16="http://schemas.microsoft.com/office/drawing/2014/main" val="35751260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YATIRIMCI KURULUŞUN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DSİ 3.BÖLGE MÜDÜRLÜĞÜ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YATIRIMIN SEKTÖRÜ: TARIM 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503687"/>
                  </a:ext>
                </a:extLst>
              </a:tr>
            </a:tbl>
          </a:graphicData>
        </a:graphic>
      </p:graphicFrame>
      <p:sp>
        <p:nvSpPr>
          <p:cNvPr id="7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4031478" y="6492875"/>
            <a:ext cx="4114800" cy="365125"/>
          </a:xfrm>
        </p:spPr>
        <p:txBody>
          <a:bodyPr/>
          <a:lstStyle/>
          <a:p>
            <a:r>
              <a:rPr lang="tr-TR" dirty="0" smtClean="0"/>
              <a:t>Bilecik Kamu Yatırımları</a:t>
            </a:r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467" y="1354937"/>
            <a:ext cx="3024378" cy="4032504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624" y="1354937"/>
            <a:ext cx="5376672" cy="40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63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/>
              <a:t>BİLECİK İLİYATIRIMLARI DETAYLARI</a:t>
            </a:r>
            <a:endParaRPr lang="tr-TR" sz="3200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E864C-8E07-4D01-BF9B-8F8D3D210DDB}" type="slidenum">
              <a:rPr lang="tr-TR" smtClean="0"/>
              <a:t>15</a:t>
            </a:fld>
            <a:endParaRPr lang="tr-TR"/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249653"/>
              </p:ext>
            </p:extLst>
          </p:nvPr>
        </p:nvGraphicFramePr>
        <p:xfrm>
          <a:off x="-1" y="5535802"/>
          <a:ext cx="12191999" cy="975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61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9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06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2738856435"/>
                    </a:ext>
                  </a:extLst>
                </a:gridCol>
                <a:gridCol w="1527048">
                  <a:extLst>
                    <a:ext uri="{9D8B030D-6E8A-4147-A177-3AD203B41FA5}">
                      <a16:colId xmlns:a16="http://schemas.microsoft.com/office/drawing/2014/main" val="3563801357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1322545742"/>
                    </a:ext>
                  </a:extLst>
                </a:gridCol>
                <a:gridCol w="1301494">
                  <a:extLst>
                    <a:ext uri="{9D8B030D-6E8A-4147-A177-3AD203B41FA5}">
                      <a16:colId xmlns:a16="http://schemas.microsoft.com/office/drawing/2014/main" val="32904711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Projenin Adı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İlçesi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Başlama Yılı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aseline="0" dirty="0" smtClean="0">
                          <a:solidFill>
                            <a:schemeClr val="bg1"/>
                          </a:solidFill>
                        </a:rPr>
                        <a:t>Bitiş</a:t>
                      </a:r>
                    </a:p>
                    <a:p>
                      <a:pPr algn="ctr"/>
                      <a:r>
                        <a:rPr lang="tr-TR" sz="1200" baseline="0" dirty="0" smtClean="0">
                          <a:solidFill>
                            <a:schemeClr val="bg1"/>
                          </a:solidFill>
                        </a:rPr>
                        <a:t>Yılı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Proje Bedeli (TL)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Bugüne Kadar Toplam Harcama (TL)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Nakdi Gerçekleşme</a:t>
                      </a:r>
                      <a:r>
                        <a:rPr lang="tr-TR" sz="1200" b="1" baseline="0" dirty="0" smtClean="0">
                          <a:solidFill>
                            <a:schemeClr val="bg1"/>
                          </a:solidFill>
                        </a:rPr>
                        <a:t> (%)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Fiziki Gerçekleşme</a:t>
                      </a:r>
                      <a:r>
                        <a:rPr lang="tr-TR" sz="1200" b="1" baseline="0" dirty="0" smtClean="0">
                          <a:solidFill>
                            <a:schemeClr val="bg1"/>
                          </a:solidFill>
                        </a:rPr>
                        <a:t> (%)</a:t>
                      </a:r>
                      <a:endParaRPr lang="tr-TR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tr-TR" sz="1200" b="0" baseline="0" dirty="0" smtClean="0">
                          <a:solidFill>
                            <a:schemeClr val="tx1"/>
                          </a:solidFill>
                        </a:rPr>
                        <a:t>BİLECİK-PAZARYERİ KÜÇÜK ELMALI GÖLETİ SULAMASI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Pazaryeri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2016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2 258 000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1 809 000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709985"/>
              </p:ext>
            </p:extLst>
          </p:nvPr>
        </p:nvGraphicFramePr>
        <p:xfrm>
          <a:off x="9025" y="835737"/>
          <a:ext cx="12182973" cy="370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60991">
                  <a:extLst>
                    <a:ext uri="{9D8B030D-6E8A-4147-A177-3AD203B41FA5}">
                      <a16:colId xmlns:a16="http://schemas.microsoft.com/office/drawing/2014/main" val="209689828"/>
                    </a:ext>
                  </a:extLst>
                </a:gridCol>
                <a:gridCol w="4060991">
                  <a:extLst>
                    <a:ext uri="{9D8B030D-6E8A-4147-A177-3AD203B41FA5}">
                      <a16:colId xmlns:a16="http://schemas.microsoft.com/office/drawing/2014/main" val="766866971"/>
                    </a:ext>
                  </a:extLst>
                </a:gridCol>
                <a:gridCol w="4060991">
                  <a:extLst>
                    <a:ext uri="{9D8B030D-6E8A-4147-A177-3AD203B41FA5}">
                      <a16:colId xmlns:a16="http://schemas.microsoft.com/office/drawing/2014/main" val="35751260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YATIRIMCI KURULUŞUN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DSİ 3.BÖLGE MÜDÜRLÜĞÜ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YATIRIMIN SEKTÖRÜ: TARIM 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503687"/>
                  </a:ext>
                </a:extLst>
              </a:tr>
            </a:tbl>
          </a:graphicData>
        </a:graphic>
      </p:graphicFrame>
      <p:sp>
        <p:nvSpPr>
          <p:cNvPr id="7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4031478" y="6492875"/>
            <a:ext cx="4114800" cy="365125"/>
          </a:xfrm>
        </p:spPr>
        <p:txBody>
          <a:bodyPr/>
          <a:lstStyle/>
          <a:p>
            <a:r>
              <a:rPr lang="tr-TR" dirty="0" smtClean="0"/>
              <a:t>Bilecik Kamu Yatırımları</a:t>
            </a:r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813" y="1354937"/>
            <a:ext cx="3212427" cy="4032504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0" y="1354937"/>
            <a:ext cx="3328797" cy="40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90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/>
              <a:t>BİLECİK İLİYATIRIMLARI DETAYLARI</a:t>
            </a:r>
            <a:endParaRPr lang="tr-TR" sz="3200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E864C-8E07-4D01-BF9B-8F8D3D210DDB}" type="slidenum">
              <a:rPr lang="tr-TR" smtClean="0"/>
              <a:t>16</a:t>
            </a:fld>
            <a:endParaRPr lang="tr-TR"/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393758"/>
              </p:ext>
            </p:extLst>
          </p:nvPr>
        </p:nvGraphicFramePr>
        <p:xfrm>
          <a:off x="-1" y="5535802"/>
          <a:ext cx="12191999" cy="975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61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9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06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2738856435"/>
                    </a:ext>
                  </a:extLst>
                </a:gridCol>
                <a:gridCol w="1527048">
                  <a:extLst>
                    <a:ext uri="{9D8B030D-6E8A-4147-A177-3AD203B41FA5}">
                      <a16:colId xmlns:a16="http://schemas.microsoft.com/office/drawing/2014/main" val="3563801357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1322545742"/>
                    </a:ext>
                  </a:extLst>
                </a:gridCol>
                <a:gridCol w="1301494">
                  <a:extLst>
                    <a:ext uri="{9D8B030D-6E8A-4147-A177-3AD203B41FA5}">
                      <a16:colId xmlns:a16="http://schemas.microsoft.com/office/drawing/2014/main" val="32904711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Projenin Adı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İlçesi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Başlama Yılı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aseline="0" dirty="0" smtClean="0">
                          <a:solidFill>
                            <a:schemeClr val="bg1"/>
                          </a:solidFill>
                        </a:rPr>
                        <a:t>Bitiş</a:t>
                      </a:r>
                    </a:p>
                    <a:p>
                      <a:pPr algn="ctr"/>
                      <a:r>
                        <a:rPr lang="tr-TR" sz="1200" baseline="0" dirty="0" smtClean="0">
                          <a:solidFill>
                            <a:schemeClr val="bg1"/>
                          </a:solidFill>
                        </a:rPr>
                        <a:t>Yılı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Proje Bedeli (TL)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Bugüne Kadar Toplam Harcama (TL)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Nakdi Gerçekleşme</a:t>
                      </a:r>
                      <a:r>
                        <a:rPr lang="tr-TR" sz="1200" b="1" baseline="0" dirty="0" smtClean="0">
                          <a:solidFill>
                            <a:schemeClr val="bg1"/>
                          </a:solidFill>
                        </a:rPr>
                        <a:t> (%)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Fiziki Gerçekleşme</a:t>
                      </a:r>
                      <a:r>
                        <a:rPr lang="tr-TR" sz="1200" b="1" baseline="0" dirty="0" smtClean="0">
                          <a:solidFill>
                            <a:schemeClr val="bg1"/>
                          </a:solidFill>
                        </a:rPr>
                        <a:t> (%)</a:t>
                      </a:r>
                      <a:endParaRPr lang="tr-TR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tr-TR" sz="1200" b="0" baseline="0" dirty="0" smtClean="0">
                          <a:solidFill>
                            <a:schemeClr val="tx1"/>
                          </a:solidFill>
                        </a:rPr>
                        <a:t>BİLECİK-BOZÜYÜK KOCADERE ISLAHI 2.KISIM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baseline="0" dirty="0" smtClean="0">
                          <a:solidFill>
                            <a:schemeClr val="tx1"/>
                          </a:solidFill>
                        </a:rPr>
                        <a:t>Bozüyük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2014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8 219 000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7 611 000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93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82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709985"/>
              </p:ext>
            </p:extLst>
          </p:nvPr>
        </p:nvGraphicFramePr>
        <p:xfrm>
          <a:off x="9025" y="835737"/>
          <a:ext cx="12182973" cy="370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60991">
                  <a:extLst>
                    <a:ext uri="{9D8B030D-6E8A-4147-A177-3AD203B41FA5}">
                      <a16:colId xmlns:a16="http://schemas.microsoft.com/office/drawing/2014/main" val="209689828"/>
                    </a:ext>
                  </a:extLst>
                </a:gridCol>
                <a:gridCol w="4060991">
                  <a:extLst>
                    <a:ext uri="{9D8B030D-6E8A-4147-A177-3AD203B41FA5}">
                      <a16:colId xmlns:a16="http://schemas.microsoft.com/office/drawing/2014/main" val="766866971"/>
                    </a:ext>
                  </a:extLst>
                </a:gridCol>
                <a:gridCol w="4060991">
                  <a:extLst>
                    <a:ext uri="{9D8B030D-6E8A-4147-A177-3AD203B41FA5}">
                      <a16:colId xmlns:a16="http://schemas.microsoft.com/office/drawing/2014/main" val="35751260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YATIRIMCI KURULUŞUN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DSİ 3.BÖLGE MÜDÜRLÜĞÜ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YATIRIMIN SEKTÖRÜ: TARIM 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503687"/>
                  </a:ext>
                </a:extLst>
              </a:tr>
            </a:tbl>
          </a:graphicData>
        </a:graphic>
      </p:graphicFrame>
      <p:sp>
        <p:nvSpPr>
          <p:cNvPr id="7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4031478" y="6492875"/>
            <a:ext cx="4114800" cy="365125"/>
          </a:xfrm>
        </p:spPr>
        <p:txBody>
          <a:bodyPr/>
          <a:lstStyle/>
          <a:p>
            <a:r>
              <a:rPr lang="tr-TR" dirty="0" smtClean="0"/>
              <a:t>Bilecik Kamu Yatırımları</a:t>
            </a:r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" y="1354937"/>
            <a:ext cx="5376672" cy="4032504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320" y="1354937"/>
            <a:ext cx="5376672" cy="40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901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/>
              <a:t>BİLECİK İLİYATIRIMLARI DETAYLARI</a:t>
            </a:r>
            <a:endParaRPr lang="tr-TR" sz="3200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E864C-8E07-4D01-BF9B-8F8D3D210DDB}" type="slidenum">
              <a:rPr lang="tr-TR" smtClean="0"/>
              <a:t>17</a:t>
            </a:fld>
            <a:endParaRPr lang="tr-TR"/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878104"/>
              </p:ext>
            </p:extLst>
          </p:nvPr>
        </p:nvGraphicFramePr>
        <p:xfrm>
          <a:off x="-1" y="5535802"/>
          <a:ext cx="12191999" cy="975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61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9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06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2738856435"/>
                    </a:ext>
                  </a:extLst>
                </a:gridCol>
                <a:gridCol w="1527048">
                  <a:extLst>
                    <a:ext uri="{9D8B030D-6E8A-4147-A177-3AD203B41FA5}">
                      <a16:colId xmlns:a16="http://schemas.microsoft.com/office/drawing/2014/main" val="3563801357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1322545742"/>
                    </a:ext>
                  </a:extLst>
                </a:gridCol>
                <a:gridCol w="1301494">
                  <a:extLst>
                    <a:ext uri="{9D8B030D-6E8A-4147-A177-3AD203B41FA5}">
                      <a16:colId xmlns:a16="http://schemas.microsoft.com/office/drawing/2014/main" val="32904711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Projenin Adı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İlçesi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Başlama Yılı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aseline="0" dirty="0" smtClean="0">
                          <a:solidFill>
                            <a:schemeClr val="bg1"/>
                          </a:solidFill>
                        </a:rPr>
                        <a:t>Bitiş</a:t>
                      </a:r>
                    </a:p>
                    <a:p>
                      <a:pPr algn="ctr"/>
                      <a:r>
                        <a:rPr lang="tr-TR" sz="1200" baseline="0" dirty="0" smtClean="0">
                          <a:solidFill>
                            <a:schemeClr val="bg1"/>
                          </a:solidFill>
                        </a:rPr>
                        <a:t>Yılı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Proje Bedeli (TL)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Bugüne Kadar Toplam Harcama (TL)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Nakdi Gerçekleşme</a:t>
                      </a:r>
                      <a:r>
                        <a:rPr lang="tr-TR" sz="1200" b="1" baseline="0" dirty="0" smtClean="0">
                          <a:solidFill>
                            <a:schemeClr val="bg1"/>
                          </a:solidFill>
                        </a:rPr>
                        <a:t> (%)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Fiziki Gerçekleşme</a:t>
                      </a:r>
                      <a:r>
                        <a:rPr lang="tr-TR" sz="1200" b="1" baseline="0" dirty="0" smtClean="0">
                          <a:solidFill>
                            <a:schemeClr val="bg1"/>
                          </a:solidFill>
                        </a:rPr>
                        <a:t> (%)</a:t>
                      </a:r>
                      <a:endParaRPr lang="tr-TR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tr-TR" sz="1200" b="0" baseline="0" dirty="0" smtClean="0">
                          <a:solidFill>
                            <a:schemeClr val="tx1"/>
                          </a:solidFill>
                        </a:rPr>
                        <a:t>BİLECİK-SÖĞÜT GEÇİTLİ KÖYÜ TAŞKIN KORUMA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Söğüt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2018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1 685 000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1 292 000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77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76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709985"/>
              </p:ext>
            </p:extLst>
          </p:nvPr>
        </p:nvGraphicFramePr>
        <p:xfrm>
          <a:off x="9025" y="835737"/>
          <a:ext cx="12182973" cy="370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60991">
                  <a:extLst>
                    <a:ext uri="{9D8B030D-6E8A-4147-A177-3AD203B41FA5}">
                      <a16:colId xmlns:a16="http://schemas.microsoft.com/office/drawing/2014/main" val="209689828"/>
                    </a:ext>
                  </a:extLst>
                </a:gridCol>
                <a:gridCol w="4060991">
                  <a:extLst>
                    <a:ext uri="{9D8B030D-6E8A-4147-A177-3AD203B41FA5}">
                      <a16:colId xmlns:a16="http://schemas.microsoft.com/office/drawing/2014/main" val="766866971"/>
                    </a:ext>
                  </a:extLst>
                </a:gridCol>
                <a:gridCol w="4060991">
                  <a:extLst>
                    <a:ext uri="{9D8B030D-6E8A-4147-A177-3AD203B41FA5}">
                      <a16:colId xmlns:a16="http://schemas.microsoft.com/office/drawing/2014/main" val="35751260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YATIRIMCI KURULUŞUN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DSİ 3.BÖLGE MÜDÜRLÜĞÜ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YATIRIMIN SEKTÖRÜ: TARIM 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503687"/>
                  </a:ext>
                </a:extLst>
              </a:tr>
            </a:tbl>
          </a:graphicData>
        </a:graphic>
      </p:graphicFrame>
      <p:sp>
        <p:nvSpPr>
          <p:cNvPr id="7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4031478" y="6492875"/>
            <a:ext cx="4114800" cy="365125"/>
          </a:xfrm>
        </p:spPr>
        <p:txBody>
          <a:bodyPr/>
          <a:lstStyle/>
          <a:p>
            <a:r>
              <a:rPr lang="tr-TR" dirty="0" smtClean="0"/>
              <a:t>Bilecik Kamu Yatırımları</a:t>
            </a:r>
            <a:endParaRPr lang="tr-TR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320" y="1354937"/>
            <a:ext cx="5376672" cy="4032504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" y="1354937"/>
            <a:ext cx="5376672" cy="40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1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/>
              <a:t>BİLECİK İLİYATIRIMLARI DETAYLARI</a:t>
            </a:r>
            <a:endParaRPr lang="tr-TR" sz="3200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E864C-8E07-4D01-BF9B-8F8D3D210DDB}" type="slidenum">
              <a:rPr lang="tr-TR" smtClean="0"/>
              <a:t>18</a:t>
            </a:fld>
            <a:endParaRPr lang="tr-TR"/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495968"/>
              </p:ext>
            </p:extLst>
          </p:nvPr>
        </p:nvGraphicFramePr>
        <p:xfrm>
          <a:off x="-1" y="5535802"/>
          <a:ext cx="12191999" cy="975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61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9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06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2738856435"/>
                    </a:ext>
                  </a:extLst>
                </a:gridCol>
                <a:gridCol w="1527048">
                  <a:extLst>
                    <a:ext uri="{9D8B030D-6E8A-4147-A177-3AD203B41FA5}">
                      <a16:colId xmlns:a16="http://schemas.microsoft.com/office/drawing/2014/main" val="3563801357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1322545742"/>
                    </a:ext>
                  </a:extLst>
                </a:gridCol>
                <a:gridCol w="1301494">
                  <a:extLst>
                    <a:ext uri="{9D8B030D-6E8A-4147-A177-3AD203B41FA5}">
                      <a16:colId xmlns:a16="http://schemas.microsoft.com/office/drawing/2014/main" val="32904711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Projenin Adı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İlçesi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Başlama Yılı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aseline="0" dirty="0" smtClean="0">
                          <a:solidFill>
                            <a:schemeClr val="bg1"/>
                          </a:solidFill>
                        </a:rPr>
                        <a:t>Bitiş</a:t>
                      </a:r>
                    </a:p>
                    <a:p>
                      <a:pPr algn="ctr"/>
                      <a:r>
                        <a:rPr lang="tr-TR" sz="1200" baseline="0" dirty="0" smtClean="0">
                          <a:solidFill>
                            <a:schemeClr val="bg1"/>
                          </a:solidFill>
                        </a:rPr>
                        <a:t>Yılı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Proje Bedeli (TL)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Bugüne Kadar Toplam Harcama (TL)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Nakdi Gerçekleşme</a:t>
                      </a:r>
                      <a:r>
                        <a:rPr lang="tr-TR" sz="1200" b="1" baseline="0" dirty="0" smtClean="0">
                          <a:solidFill>
                            <a:schemeClr val="bg1"/>
                          </a:solidFill>
                        </a:rPr>
                        <a:t> (%)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Fiziki Gerçekleşme</a:t>
                      </a:r>
                      <a:r>
                        <a:rPr lang="tr-TR" sz="1200" b="1" baseline="0" dirty="0" smtClean="0">
                          <a:solidFill>
                            <a:schemeClr val="bg1"/>
                          </a:solidFill>
                        </a:rPr>
                        <a:t> (%)</a:t>
                      </a:r>
                      <a:endParaRPr lang="tr-TR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tr-TR" sz="1200" b="0" baseline="0" dirty="0" smtClean="0">
                          <a:solidFill>
                            <a:schemeClr val="tx1"/>
                          </a:solidFill>
                        </a:rPr>
                        <a:t>BİLECİK-YENİPAZAR TOZMAN KÖYÜ TAŞKIN KORUMA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Yenipazar 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2019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2 971 000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709985"/>
              </p:ext>
            </p:extLst>
          </p:nvPr>
        </p:nvGraphicFramePr>
        <p:xfrm>
          <a:off x="9025" y="835737"/>
          <a:ext cx="12182973" cy="370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60991">
                  <a:extLst>
                    <a:ext uri="{9D8B030D-6E8A-4147-A177-3AD203B41FA5}">
                      <a16:colId xmlns:a16="http://schemas.microsoft.com/office/drawing/2014/main" val="209689828"/>
                    </a:ext>
                  </a:extLst>
                </a:gridCol>
                <a:gridCol w="4060991">
                  <a:extLst>
                    <a:ext uri="{9D8B030D-6E8A-4147-A177-3AD203B41FA5}">
                      <a16:colId xmlns:a16="http://schemas.microsoft.com/office/drawing/2014/main" val="766866971"/>
                    </a:ext>
                  </a:extLst>
                </a:gridCol>
                <a:gridCol w="4060991">
                  <a:extLst>
                    <a:ext uri="{9D8B030D-6E8A-4147-A177-3AD203B41FA5}">
                      <a16:colId xmlns:a16="http://schemas.microsoft.com/office/drawing/2014/main" val="35751260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YATIRIMCI KURULUŞUN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DSİ 3.BÖLGE MÜDÜRLÜĞÜ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YATIRIMIN SEKTÖRÜ: TARIM 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503687"/>
                  </a:ext>
                </a:extLst>
              </a:tr>
            </a:tbl>
          </a:graphicData>
        </a:graphic>
      </p:graphicFrame>
      <p:sp>
        <p:nvSpPr>
          <p:cNvPr id="7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4031478" y="6492875"/>
            <a:ext cx="4114800" cy="365125"/>
          </a:xfrm>
        </p:spPr>
        <p:txBody>
          <a:bodyPr/>
          <a:lstStyle/>
          <a:p>
            <a:r>
              <a:rPr lang="tr-TR" dirty="0" smtClean="0"/>
              <a:t>Bilecik Kamu Yatırımları</a:t>
            </a:r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37" y="1377225"/>
            <a:ext cx="6458427" cy="399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16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/>
              <a:t>BİLECİK İLİYATIRIMLARI DETAYLARI</a:t>
            </a:r>
            <a:endParaRPr lang="tr-TR" sz="3200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E864C-8E07-4D01-BF9B-8F8D3D210DDB}" type="slidenum">
              <a:rPr lang="tr-TR" smtClean="0"/>
              <a:t>19</a:t>
            </a:fld>
            <a:endParaRPr lang="tr-TR"/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997495"/>
              </p:ext>
            </p:extLst>
          </p:nvPr>
        </p:nvGraphicFramePr>
        <p:xfrm>
          <a:off x="-1" y="5535802"/>
          <a:ext cx="12191999" cy="975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61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9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06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2738856435"/>
                    </a:ext>
                  </a:extLst>
                </a:gridCol>
                <a:gridCol w="1527048">
                  <a:extLst>
                    <a:ext uri="{9D8B030D-6E8A-4147-A177-3AD203B41FA5}">
                      <a16:colId xmlns:a16="http://schemas.microsoft.com/office/drawing/2014/main" val="3563801357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1322545742"/>
                    </a:ext>
                  </a:extLst>
                </a:gridCol>
                <a:gridCol w="1301494">
                  <a:extLst>
                    <a:ext uri="{9D8B030D-6E8A-4147-A177-3AD203B41FA5}">
                      <a16:colId xmlns:a16="http://schemas.microsoft.com/office/drawing/2014/main" val="32904711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Projenin Adı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İlçesi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Başlama Yılı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aseline="0" dirty="0" smtClean="0">
                          <a:solidFill>
                            <a:schemeClr val="bg1"/>
                          </a:solidFill>
                        </a:rPr>
                        <a:t>Bitiş</a:t>
                      </a:r>
                    </a:p>
                    <a:p>
                      <a:pPr algn="ctr"/>
                      <a:r>
                        <a:rPr lang="tr-TR" sz="1200" baseline="0" dirty="0" smtClean="0">
                          <a:solidFill>
                            <a:schemeClr val="bg1"/>
                          </a:solidFill>
                        </a:rPr>
                        <a:t>Yılı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Proje Bedeli (TL)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Bugüne Kadar Toplam Harcama (TL)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Nakdi Gerçekleşme</a:t>
                      </a:r>
                      <a:r>
                        <a:rPr lang="tr-TR" sz="1200" b="1" baseline="0" dirty="0" smtClean="0">
                          <a:solidFill>
                            <a:schemeClr val="bg1"/>
                          </a:solidFill>
                        </a:rPr>
                        <a:t> (%)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Fiziki Gerçekleşme</a:t>
                      </a:r>
                      <a:r>
                        <a:rPr lang="tr-TR" sz="1200" b="1" baseline="0" dirty="0" smtClean="0">
                          <a:solidFill>
                            <a:schemeClr val="bg1"/>
                          </a:solidFill>
                        </a:rPr>
                        <a:t> (%)</a:t>
                      </a:r>
                      <a:endParaRPr lang="tr-TR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tr-TR" sz="1200" b="0" baseline="0" dirty="0" smtClean="0">
                          <a:solidFill>
                            <a:schemeClr val="tx1"/>
                          </a:solidFill>
                        </a:rPr>
                        <a:t>BİLECİK-YENİPAZAR DANİŞMENT KÖYÜ TAŞKIN KORUMA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Yenipazar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318 000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709985"/>
              </p:ext>
            </p:extLst>
          </p:nvPr>
        </p:nvGraphicFramePr>
        <p:xfrm>
          <a:off x="9025" y="835737"/>
          <a:ext cx="12182973" cy="370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60991">
                  <a:extLst>
                    <a:ext uri="{9D8B030D-6E8A-4147-A177-3AD203B41FA5}">
                      <a16:colId xmlns:a16="http://schemas.microsoft.com/office/drawing/2014/main" val="209689828"/>
                    </a:ext>
                  </a:extLst>
                </a:gridCol>
                <a:gridCol w="4060991">
                  <a:extLst>
                    <a:ext uri="{9D8B030D-6E8A-4147-A177-3AD203B41FA5}">
                      <a16:colId xmlns:a16="http://schemas.microsoft.com/office/drawing/2014/main" val="766866971"/>
                    </a:ext>
                  </a:extLst>
                </a:gridCol>
                <a:gridCol w="4060991">
                  <a:extLst>
                    <a:ext uri="{9D8B030D-6E8A-4147-A177-3AD203B41FA5}">
                      <a16:colId xmlns:a16="http://schemas.microsoft.com/office/drawing/2014/main" val="35751260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YATIRIMCI KURULUŞUN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DSİ 3.BÖLGE MÜDÜRLÜĞÜ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YATIRIMIN SEKTÖRÜ: TARIM 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503687"/>
                  </a:ext>
                </a:extLst>
              </a:tr>
            </a:tbl>
          </a:graphicData>
        </a:graphic>
      </p:graphicFrame>
      <p:sp>
        <p:nvSpPr>
          <p:cNvPr id="7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4031478" y="6492875"/>
            <a:ext cx="4114800" cy="365125"/>
          </a:xfrm>
        </p:spPr>
        <p:txBody>
          <a:bodyPr/>
          <a:lstStyle/>
          <a:p>
            <a:r>
              <a:rPr lang="tr-TR" dirty="0" smtClean="0"/>
              <a:t>Bilecik Kamu Yatırımları</a:t>
            </a:r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86" y="1371466"/>
            <a:ext cx="3110762" cy="3999447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90" y="1371465"/>
            <a:ext cx="7110130" cy="399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09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/>
              <a:t>BİLECİK İLİ YATIRIMLARI DETAYLARI</a:t>
            </a:r>
            <a:endParaRPr lang="tr-TR" sz="3200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E864C-8E07-4D01-BF9B-8F8D3D210DDB}" type="slidenum">
              <a:rPr lang="tr-TR" smtClean="0"/>
              <a:t>2</a:t>
            </a:fld>
            <a:endParaRPr lang="tr-TR"/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632607"/>
              </p:ext>
            </p:extLst>
          </p:nvPr>
        </p:nvGraphicFramePr>
        <p:xfrm>
          <a:off x="-1" y="5535802"/>
          <a:ext cx="12191999" cy="975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61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9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06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2738856435"/>
                    </a:ext>
                  </a:extLst>
                </a:gridCol>
                <a:gridCol w="1527048">
                  <a:extLst>
                    <a:ext uri="{9D8B030D-6E8A-4147-A177-3AD203B41FA5}">
                      <a16:colId xmlns:a16="http://schemas.microsoft.com/office/drawing/2014/main" val="3563801357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1322545742"/>
                    </a:ext>
                  </a:extLst>
                </a:gridCol>
                <a:gridCol w="1301494">
                  <a:extLst>
                    <a:ext uri="{9D8B030D-6E8A-4147-A177-3AD203B41FA5}">
                      <a16:colId xmlns:a16="http://schemas.microsoft.com/office/drawing/2014/main" val="32904711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Projenin Adı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İlçesi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Başlama Yılı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aseline="0" dirty="0" smtClean="0">
                          <a:solidFill>
                            <a:schemeClr val="bg1"/>
                          </a:solidFill>
                        </a:rPr>
                        <a:t>Bitiş</a:t>
                      </a:r>
                    </a:p>
                    <a:p>
                      <a:pPr algn="ctr"/>
                      <a:r>
                        <a:rPr lang="tr-TR" sz="1200" baseline="0" dirty="0" smtClean="0">
                          <a:solidFill>
                            <a:schemeClr val="bg1"/>
                          </a:solidFill>
                        </a:rPr>
                        <a:t>Yılı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Proje Bedeli (TL)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Bugüne Kadar Toplam Harcama (TL)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Nakdi Gerçekleşme</a:t>
                      </a:r>
                      <a:r>
                        <a:rPr lang="tr-TR" sz="1200" b="1" baseline="0" dirty="0" smtClean="0">
                          <a:solidFill>
                            <a:schemeClr val="bg1"/>
                          </a:solidFill>
                        </a:rPr>
                        <a:t> (%)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Fiziki Gerçekleşme</a:t>
                      </a:r>
                      <a:r>
                        <a:rPr lang="tr-TR" sz="1200" b="1" baseline="0" dirty="0" smtClean="0">
                          <a:solidFill>
                            <a:schemeClr val="bg1"/>
                          </a:solidFill>
                        </a:rPr>
                        <a:t> (%)</a:t>
                      </a:r>
                      <a:endParaRPr lang="tr-TR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tr-TR" sz="1200" b="0" baseline="0" dirty="0" smtClean="0">
                          <a:solidFill>
                            <a:schemeClr val="tx1"/>
                          </a:solidFill>
                        </a:rPr>
                        <a:t>BİLECİK-BAYIRKÖY GÖLETİ VE SULAMASI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Merkez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2015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10 364 000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7 912 000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76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74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709985"/>
              </p:ext>
            </p:extLst>
          </p:nvPr>
        </p:nvGraphicFramePr>
        <p:xfrm>
          <a:off x="9025" y="835737"/>
          <a:ext cx="12182973" cy="370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60991">
                  <a:extLst>
                    <a:ext uri="{9D8B030D-6E8A-4147-A177-3AD203B41FA5}">
                      <a16:colId xmlns:a16="http://schemas.microsoft.com/office/drawing/2014/main" val="209689828"/>
                    </a:ext>
                  </a:extLst>
                </a:gridCol>
                <a:gridCol w="4060991">
                  <a:extLst>
                    <a:ext uri="{9D8B030D-6E8A-4147-A177-3AD203B41FA5}">
                      <a16:colId xmlns:a16="http://schemas.microsoft.com/office/drawing/2014/main" val="766866971"/>
                    </a:ext>
                  </a:extLst>
                </a:gridCol>
                <a:gridCol w="4060991">
                  <a:extLst>
                    <a:ext uri="{9D8B030D-6E8A-4147-A177-3AD203B41FA5}">
                      <a16:colId xmlns:a16="http://schemas.microsoft.com/office/drawing/2014/main" val="35751260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YATIRIMCI KURULUŞUN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DSİ 3.BÖLGE MÜDÜRLÜĞÜ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YATIRIMIN SEKTÖRÜ: TARIM 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503687"/>
                  </a:ext>
                </a:extLst>
              </a:tr>
            </a:tbl>
          </a:graphicData>
        </a:graphic>
      </p:graphicFrame>
      <p:sp>
        <p:nvSpPr>
          <p:cNvPr id="11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4031478" y="6492875"/>
            <a:ext cx="4114800" cy="365125"/>
          </a:xfrm>
        </p:spPr>
        <p:txBody>
          <a:bodyPr/>
          <a:lstStyle/>
          <a:p>
            <a:r>
              <a:rPr lang="tr-TR" dirty="0" smtClean="0"/>
              <a:t>Bilecik Kamu Yatırımları</a:t>
            </a:r>
            <a:endParaRPr lang="tr-TR" dirty="0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" y="1354937"/>
            <a:ext cx="5376672" cy="4032504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320" y="1354937"/>
            <a:ext cx="5376672" cy="40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/>
              <a:t>BİLECİK İLİYATIRIMLARI DETAYLARI</a:t>
            </a:r>
            <a:endParaRPr lang="tr-TR" sz="3200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E864C-8E07-4D01-BF9B-8F8D3D210DDB}" type="slidenum">
              <a:rPr lang="tr-TR" smtClean="0"/>
              <a:t>3</a:t>
            </a:fld>
            <a:endParaRPr lang="tr-TR"/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176662"/>
              </p:ext>
            </p:extLst>
          </p:nvPr>
        </p:nvGraphicFramePr>
        <p:xfrm>
          <a:off x="-1" y="5535802"/>
          <a:ext cx="12191999" cy="975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61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9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06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2738856435"/>
                    </a:ext>
                  </a:extLst>
                </a:gridCol>
                <a:gridCol w="1527048">
                  <a:extLst>
                    <a:ext uri="{9D8B030D-6E8A-4147-A177-3AD203B41FA5}">
                      <a16:colId xmlns:a16="http://schemas.microsoft.com/office/drawing/2014/main" val="3563801357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1322545742"/>
                    </a:ext>
                  </a:extLst>
                </a:gridCol>
                <a:gridCol w="1301494">
                  <a:extLst>
                    <a:ext uri="{9D8B030D-6E8A-4147-A177-3AD203B41FA5}">
                      <a16:colId xmlns:a16="http://schemas.microsoft.com/office/drawing/2014/main" val="32904711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Projenin Adı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İlçesi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Başlama Yılı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aseline="0" dirty="0" smtClean="0">
                          <a:solidFill>
                            <a:schemeClr val="bg1"/>
                          </a:solidFill>
                        </a:rPr>
                        <a:t>Bitiş</a:t>
                      </a:r>
                    </a:p>
                    <a:p>
                      <a:pPr algn="ctr"/>
                      <a:r>
                        <a:rPr lang="tr-TR" sz="1200" baseline="0" dirty="0" smtClean="0">
                          <a:solidFill>
                            <a:schemeClr val="bg1"/>
                          </a:solidFill>
                        </a:rPr>
                        <a:t>Yılı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Proje Bedeli (TL)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Bugüne Kadar Toplam Harcama (TL)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Nakdi Gerçekleşme</a:t>
                      </a:r>
                      <a:r>
                        <a:rPr lang="tr-TR" sz="1200" b="1" baseline="0" dirty="0" smtClean="0">
                          <a:solidFill>
                            <a:schemeClr val="bg1"/>
                          </a:solidFill>
                        </a:rPr>
                        <a:t> (%)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Fiziki Gerçekleşme</a:t>
                      </a:r>
                      <a:r>
                        <a:rPr lang="tr-TR" sz="1200" b="1" baseline="0" dirty="0" smtClean="0">
                          <a:solidFill>
                            <a:schemeClr val="bg1"/>
                          </a:solidFill>
                        </a:rPr>
                        <a:t> (%)</a:t>
                      </a:r>
                      <a:endParaRPr lang="tr-TR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tr-TR" sz="1200" b="0" baseline="0" dirty="0" smtClean="0">
                          <a:solidFill>
                            <a:schemeClr val="tx1"/>
                          </a:solidFill>
                        </a:rPr>
                        <a:t>BİLECİK-MERKEZ ELMABAHÇE GÖLETİ VE SULAMASI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Merkez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2018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11 683 000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709985"/>
              </p:ext>
            </p:extLst>
          </p:nvPr>
        </p:nvGraphicFramePr>
        <p:xfrm>
          <a:off x="9025" y="835737"/>
          <a:ext cx="12182973" cy="370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60991">
                  <a:extLst>
                    <a:ext uri="{9D8B030D-6E8A-4147-A177-3AD203B41FA5}">
                      <a16:colId xmlns:a16="http://schemas.microsoft.com/office/drawing/2014/main" val="209689828"/>
                    </a:ext>
                  </a:extLst>
                </a:gridCol>
                <a:gridCol w="4060991">
                  <a:extLst>
                    <a:ext uri="{9D8B030D-6E8A-4147-A177-3AD203B41FA5}">
                      <a16:colId xmlns:a16="http://schemas.microsoft.com/office/drawing/2014/main" val="766866971"/>
                    </a:ext>
                  </a:extLst>
                </a:gridCol>
                <a:gridCol w="4060991">
                  <a:extLst>
                    <a:ext uri="{9D8B030D-6E8A-4147-A177-3AD203B41FA5}">
                      <a16:colId xmlns:a16="http://schemas.microsoft.com/office/drawing/2014/main" val="35751260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YATIRIMCI KURULUŞUN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DSİ 3.BÖLGE MÜDÜRLÜĞÜ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YATIRIMIN SEKTÖRÜ: TARIM 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503687"/>
                  </a:ext>
                </a:extLst>
              </a:tr>
            </a:tbl>
          </a:graphicData>
        </a:graphic>
      </p:graphicFrame>
      <p:sp>
        <p:nvSpPr>
          <p:cNvPr id="7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4031478" y="6492875"/>
            <a:ext cx="4114800" cy="365125"/>
          </a:xfrm>
        </p:spPr>
        <p:txBody>
          <a:bodyPr/>
          <a:lstStyle/>
          <a:p>
            <a:r>
              <a:rPr lang="tr-TR" dirty="0" smtClean="0"/>
              <a:t>Bilecik Kamu Yatırımları</a:t>
            </a:r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2"/>
          <a:stretch/>
        </p:blipFill>
        <p:spPr>
          <a:xfrm>
            <a:off x="2703575" y="1349906"/>
            <a:ext cx="6586729" cy="407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3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/>
              <a:t>BİLECİK İLİ YATIRIMLARI DETAYLARI</a:t>
            </a:r>
            <a:endParaRPr lang="tr-TR" sz="3200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E864C-8E07-4D01-BF9B-8F8D3D210DDB}" type="slidenum">
              <a:rPr lang="tr-TR" smtClean="0"/>
              <a:t>4</a:t>
            </a:fld>
            <a:endParaRPr lang="tr-TR"/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732680"/>
              </p:ext>
            </p:extLst>
          </p:nvPr>
        </p:nvGraphicFramePr>
        <p:xfrm>
          <a:off x="-1" y="5535802"/>
          <a:ext cx="12191999" cy="975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61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9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06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2738856435"/>
                    </a:ext>
                  </a:extLst>
                </a:gridCol>
                <a:gridCol w="1527048">
                  <a:extLst>
                    <a:ext uri="{9D8B030D-6E8A-4147-A177-3AD203B41FA5}">
                      <a16:colId xmlns:a16="http://schemas.microsoft.com/office/drawing/2014/main" val="3563801357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1322545742"/>
                    </a:ext>
                  </a:extLst>
                </a:gridCol>
                <a:gridCol w="1301494">
                  <a:extLst>
                    <a:ext uri="{9D8B030D-6E8A-4147-A177-3AD203B41FA5}">
                      <a16:colId xmlns:a16="http://schemas.microsoft.com/office/drawing/2014/main" val="32904711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Projenin Adı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İlçesi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Başlama Yılı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aseline="0" dirty="0" smtClean="0">
                          <a:solidFill>
                            <a:schemeClr val="bg1"/>
                          </a:solidFill>
                        </a:rPr>
                        <a:t>Bitiş</a:t>
                      </a:r>
                    </a:p>
                    <a:p>
                      <a:pPr algn="ctr"/>
                      <a:r>
                        <a:rPr lang="tr-TR" sz="1200" baseline="0" dirty="0" smtClean="0">
                          <a:solidFill>
                            <a:schemeClr val="bg1"/>
                          </a:solidFill>
                        </a:rPr>
                        <a:t>Yılı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Proje Bedeli (TL)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Bugüne Kadar Toplam Harcama (TL)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Nakdi Gerçekleşme</a:t>
                      </a:r>
                      <a:r>
                        <a:rPr lang="tr-TR" sz="1200" b="1" baseline="0" dirty="0" smtClean="0">
                          <a:solidFill>
                            <a:schemeClr val="bg1"/>
                          </a:solidFill>
                        </a:rPr>
                        <a:t> (%)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Fiziki Gerçekleşme</a:t>
                      </a:r>
                      <a:r>
                        <a:rPr lang="tr-TR" sz="1200" b="1" baseline="0" dirty="0" smtClean="0">
                          <a:solidFill>
                            <a:schemeClr val="bg1"/>
                          </a:solidFill>
                        </a:rPr>
                        <a:t> (%)</a:t>
                      </a:r>
                      <a:endParaRPr lang="tr-TR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tr-TR" sz="1200" b="0" baseline="0" dirty="0" smtClean="0">
                          <a:solidFill>
                            <a:schemeClr val="tx1"/>
                          </a:solidFill>
                        </a:rPr>
                        <a:t>BİLECİK-GÖLPAZARI DEMİRHANLAR GÖLETİ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Gölpazarı 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2015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29 978 000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8 660 000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29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29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709985"/>
              </p:ext>
            </p:extLst>
          </p:nvPr>
        </p:nvGraphicFramePr>
        <p:xfrm>
          <a:off x="9025" y="835737"/>
          <a:ext cx="12182973" cy="370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60991">
                  <a:extLst>
                    <a:ext uri="{9D8B030D-6E8A-4147-A177-3AD203B41FA5}">
                      <a16:colId xmlns:a16="http://schemas.microsoft.com/office/drawing/2014/main" val="209689828"/>
                    </a:ext>
                  </a:extLst>
                </a:gridCol>
                <a:gridCol w="4060991">
                  <a:extLst>
                    <a:ext uri="{9D8B030D-6E8A-4147-A177-3AD203B41FA5}">
                      <a16:colId xmlns:a16="http://schemas.microsoft.com/office/drawing/2014/main" val="766866971"/>
                    </a:ext>
                  </a:extLst>
                </a:gridCol>
                <a:gridCol w="4060991">
                  <a:extLst>
                    <a:ext uri="{9D8B030D-6E8A-4147-A177-3AD203B41FA5}">
                      <a16:colId xmlns:a16="http://schemas.microsoft.com/office/drawing/2014/main" val="35751260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YATIRIMCI KURULUŞUN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DSİ 3.BÖLGE MÜDÜRLÜĞÜ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YATIRIMIN SEKTÖRÜ: TARIM 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503687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" y="1354937"/>
            <a:ext cx="5376672" cy="4032504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320" y="1354937"/>
            <a:ext cx="5376672" cy="4032504"/>
          </a:xfrm>
          <a:prstGeom prst="rect">
            <a:avLst/>
          </a:prstGeom>
        </p:spPr>
      </p:pic>
      <p:sp>
        <p:nvSpPr>
          <p:cNvPr id="11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4031478" y="6492875"/>
            <a:ext cx="4114800" cy="365125"/>
          </a:xfrm>
        </p:spPr>
        <p:txBody>
          <a:bodyPr/>
          <a:lstStyle/>
          <a:p>
            <a:r>
              <a:rPr lang="tr-TR" dirty="0" smtClean="0"/>
              <a:t>Bilecik Kamu Yatırımları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35638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/>
              <a:t>BİLECİK İLİYATIRIMLARI DETAYLARI</a:t>
            </a:r>
            <a:endParaRPr lang="tr-TR" sz="3200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E864C-8E07-4D01-BF9B-8F8D3D210DDB}" type="slidenum">
              <a:rPr lang="tr-TR" smtClean="0"/>
              <a:t>5</a:t>
            </a:fld>
            <a:endParaRPr lang="tr-TR"/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733322"/>
              </p:ext>
            </p:extLst>
          </p:nvPr>
        </p:nvGraphicFramePr>
        <p:xfrm>
          <a:off x="-1" y="5535802"/>
          <a:ext cx="12191999" cy="975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61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9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06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2738856435"/>
                    </a:ext>
                  </a:extLst>
                </a:gridCol>
                <a:gridCol w="1527048">
                  <a:extLst>
                    <a:ext uri="{9D8B030D-6E8A-4147-A177-3AD203B41FA5}">
                      <a16:colId xmlns:a16="http://schemas.microsoft.com/office/drawing/2014/main" val="3563801357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1322545742"/>
                    </a:ext>
                  </a:extLst>
                </a:gridCol>
                <a:gridCol w="1301494">
                  <a:extLst>
                    <a:ext uri="{9D8B030D-6E8A-4147-A177-3AD203B41FA5}">
                      <a16:colId xmlns:a16="http://schemas.microsoft.com/office/drawing/2014/main" val="32904711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Projenin Adı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İlçesi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Başlama Yılı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aseline="0" dirty="0" smtClean="0">
                          <a:solidFill>
                            <a:schemeClr val="bg1"/>
                          </a:solidFill>
                        </a:rPr>
                        <a:t>Bitiş</a:t>
                      </a:r>
                    </a:p>
                    <a:p>
                      <a:pPr algn="ctr"/>
                      <a:r>
                        <a:rPr lang="tr-TR" sz="1200" baseline="0" dirty="0" smtClean="0">
                          <a:solidFill>
                            <a:schemeClr val="bg1"/>
                          </a:solidFill>
                        </a:rPr>
                        <a:t>Yılı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Proje Bedeli (TL)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Bugüne Kadar Toplam Harcama (TL)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Nakdi Gerçekleşme</a:t>
                      </a:r>
                      <a:r>
                        <a:rPr lang="tr-TR" sz="1200" b="1" baseline="0" dirty="0" smtClean="0">
                          <a:solidFill>
                            <a:schemeClr val="bg1"/>
                          </a:solidFill>
                        </a:rPr>
                        <a:t> (%)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Fiziki Gerçekleşme</a:t>
                      </a:r>
                      <a:r>
                        <a:rPr lang="tr-TR" sz="1200" b="1" baseline="0" dirty="0" smtClean="0">
                          <a:solidFill>
                            <a:schemeClr val="bg1"/>
                          </a:solidFill>
                        </a:rPr>
                        <a:t> (%)</a:t>
                      </a:r>
                      <a:endParaRPr lang="tr-TR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tr-TR" sz="1200" b="0" baseline="0" dirty="0" smtClean="0">
                          <a:solidFill>
                            <a:schemeClr val="tx1"/>
                          </a:solidFill>
                        </a:rPr>
                        <a:t>BİLECİK-SÖĞÜT SAVCIBEY GÖLETİ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Söğüt 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2015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4 505 000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3 808 000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85 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85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709985"/>
              </p:ext>
            </p:extLst>
          </p:nvPr>
        </p:nvGraphicFramePr>
        <p:xfrm>
          <a:off x="9025" y="835737"/>
          <a:ext cx="12182973" cy="370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60991">
                  <a:extLst>
                    <a:ext uri="{9D8B030D-6E8A-4147-A177-3AD203B41FA5}">
                      <a16:colId xmlns:a16="http://schemas.microsoft.com/office/drawing/2014/main" val="209689828"/>
                    </a:ext>
                  </a:extLst>
                </a:gridCol>
                <a:gridCol w="4060991">
                  <a:extLst>
                    <a:ext uri="{9D8B030D-6E8A-4147-A177-3AD203B41FA5}">
                      <a16:colId xmlns:a16="http://schemas.microsoft.com/office/drawing/2014/main" val="766866971"/>
                    </a:ext>
                  </a:extLst>
                </a:gridCol>
                <a:gridCol w="4060991">
                  <a:extLst>
                    <a:ext uri="{9D8B030D-6E8A-4147-A177-3AD203B41FA5}">
                      <a16:colId xmlns:a16="http://schemas.microsoft.com/office/drawing/2014/main" val="35751260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YATIRIMCI KURULUŞUN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DSİ 3.BÖLGE MÜDÜRLÜĞÜ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YATIRIMIN SEKTÖRÜ: TARIM 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503687"/>
                  </a:ext>
                </a:extLst>
              </a:tr>
            </a:tbl>
          </a:graphicData>
        </a:graphic>
      </p:graphicFrame>
      <p:sp>
        <p:nvSpPr>
          <p:cNvPr id="11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4031478" y="6492875"/>
            <a:ext cx="4114800" cy="365125"/>
          </a:xfrm>
        </p:spPr>
        <p:txBody>
          <a:bodyPr/>
          <a:lstStyle/>
          <a:p>
            <a:r>
              <a:rPr lang="tr-TR" dirty="0" smtClean="0"/>
              <a:t>Bilecik Kamu Yatırımları</a:t>
            </a:r>
            <a:endParaRPr lang="tr-TR" dirty="0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" y="1354937"/>
            <a:ext cx="5376672" cy="4032504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320" y="1354937"/>
            <a:ext cx="5376672" cy="40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868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/>
              <a:t>BİLECİK İLİYATIRIMLARI DETAYLARI</a:t>
            </a:r>
            <a:endParaRPr lang="tr-TR" sz="3200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E864C-8E07-4D01-BF9B-8F8D3D210DDB}" type="slidenum">
              <a:rPr lang="tr-TR" smtClean="0"/>
              <a:t>6</a:t>
            </a:fld>
            <a:endParaRPr lang="tr-TR"/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5024909"/>
              </p:ext>
            </p:extLst>
          </p:nvPr>
        </p:nvGraphicFramePr>
        <p:xfrm>
          <a:off x="-1" y="5535802"/>
          <a:ext cx="12191999" cy="975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61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9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06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2738856435"/>
                    </a:ext>
                  </a:extLst>
                </a:gridCol>
                <a:gridCol w="1527048">
                  <a:extLst>
                    <a:ext uri="{9D8B030D-6E8A-4147-A177-3AD203B41FA5}">
                      <a16:colId xmlns:a16="http://schemas.microsoft.com/office/drawing/2014/main" val="3563801357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1322545742"/>
                    </a:ext>
                  </a:extLst>
                </a:gridCol>
                <a:gridCol w="1301494">
                  <a:extLst>
                    <a:ext uri="{9D8B030D-6E8A-4147-A177-3AD203B41FA5}">
                      <a16:colId xmlns:a16="http://schemas.microsoft.com/office/drawing/2014/main" val="32904711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Projenin Adı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İlçesi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Başlama Yılı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aseline="0" dirty="0" smtClean="0">
                          <a:solidFill>
                            <a:schemeClr val="bg1"/>
                          </a:solidFill>
                        </a:rPr>
                        <a:t>Bitiş</a:t>
                      </a:r>
                    </a:p>
                    <a:p>
                      <a:pPr algn="ctr"/>
                      <a:r>
                        <a:rPr lang="tr-TR" sz="1200" baseline="0" dirty="0" smtClean="0">
                          <a:solidFill>
                            <a:schemeClr val="bg1"/>
                          </a:solidFill>
                        </a:rPr>
                        <a:t>Yılı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Proje Bedeli (TL)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Bugüne Kadar Toplam Harcama (TL)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Nakdi Gerçekleşme</a:t>
                      </a:r>
                      <a:r>
                        <a:rPr lang="tr-TR" sz="1200" b="1" baseline="0" dirty="0" smtClean="0">
                          <a:solidFill>
                            <a:schemeClr val="bg1"/>
                          </a:solidFill>
                        </a:rPr>
                        <a:t> (%)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Fiziki Gerçekleşme</a:t>
                      </a:r>
                      <a:r>
                        <a:rPr lang="tr-TR" sz="1200" b="1" baseline="0" dirty="0" smtClean="0">
                          <a:solidFill>
                            <a:schemeClr val="bg1"/>
                          </a:solidFill>
                        </a:rPr>
                        <a:t> (%)</a:t>
                      </a:r>
                      <a:endParaRPr lang="tr-TR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tr-TR" sz="1200" b="0" baseline="0" dirty="0" smtClean="0">
                          <a:solidFill>
                            <a:schemeClr val="tx1"/>
                          </a:solidFill>
                        </a:rPr>
                        <a:t>BİLECİK-PAZARYERİ DEREKÖY GÖLETİ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Pazaryeri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2015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21 541 000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14 463 000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67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67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709985"/>
              </p:ext>
            </p:extLst>
          </p:nvPr>
        </p:nvGraphicFramePr>
        <p:xfrm>
          <a:off x="9025" y="835737"/>
          <a:ext cx="12182973" cy="370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60991">
                  <a:extLst>
                    <a:ext uri="{9D8B030D-6E8A-4147-A177-3AD203B41FA5}">
                      <a16:colId xmlns:a16="http://schemas.microsoft.com/office/drawing/2014/main" val="209689828"/>
                    </a:ext>
                  </a:extLst>
                </a:gridCol>
                <a:gridCol w="4060991">
                  <a:extLst>
                    <a:ext uri="{9D8B030D-6E8A-4147-A177-3AD203B41FA5}">
                      <a16:colId xmlns:a16="http://schemas.microsoft.com/office/drawing/2014/main" val="766866971"/>
                    </a:ext>
                  </a:extLst>
                </a:gridCol>
                <a:gridCol w="4060991">
                  <a:extLst>
                    <a:ext uri="{9D8B030D-6E8A-4147-A177-3AD203B41FA5}">
                      <a16:colId xmlns:a16="http://schemas.microsoft.com/office/drawing/2014/main" val="35751260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YATIRIMCI KURULUŞUN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DSİ 3.BÖLGE MÜDÜRLÜĞÜ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YATIRIMIN SEKTÖRÜ: TARIM 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503687"/>
                  </a:ext>
                </a:extLst>
              </a:tr>
            </a:tbl>
          </a:graphicData>
        </a:graphic>
      </p:graphicFrame>
      <p:sp>
        <p:nvSpPr>
          <p:cNvPr id="7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4031478" y="6492875"/>
            <a:ext cx="4114800" cy="365125"/>
          </a:xfrm>
        </p:spPr>
        <p:txBody>
          <a:bodyPr/>
          <a:lstStyle/>
          <a:p>
            <a:r>
              <a:rPr lang="tr-TR" dirty="0" smtClean="0"/>
              <a:t>Bilecik Kamu Yatırımları</a:t>
            </a:r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" y="1354937"/>
            <a:ext cx="5376672" cy="4032504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320" y="1354937"/>
            <a:ext cx="5376672" cy="40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87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/>
              <a:t>BİLECİK İLİYATIRIMLARI DETAYLARI</a:t>
            </a:r>
            <a:endParaRPr lang="tr-TR" sz="3200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E864C-8E07-4D01-BF9B-8F8D3D210DDB}" type="slidenum">
              <a:rPr lang="tr-TR" smtClean="0"/>
              <a:t>7</a:t>
            </a:fld>
            <a:endParaRPr lang="tr-TR"/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242720"/>
              </p:ext>
            </p:extLst>
          </p:nvPr>
        </p:nvGraphicFramePr>
        <p:xfrm>
          <a:off x="-1" y="5535802"/>
          <a:ext cx="12191999" cy="975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61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9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06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2738856435"/>
                    </a:ext>
                  </a:extLst>
                </a:gridCol>
                <a:gridCol w="1527048">
                  <a:extLst>
                    <a:ext uri="{9D8B030D-6E8A-4147-A177-3AD203B41FA5}">
                      <a16:colId xmlns:a16="http://schemas.microsoft.com/office/drawing/2014/main" val="3563801357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1322545742"/>
                    </a:ext>
                  </a:extLst>
                </a:gridCol>
                <a:gridCol w="1301494">
                  <a:extLst>
                    <a:ext uri="{9D8B030D-6E8A-4147-A177-3AD203B41FA5}">
                      <a16:colId xmlns:a16="http://schemas.microsoft.com/office/drawing/2014/main" val="32904711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Projenin Adı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İlçesi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Başlama Yılı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aseline="0" dirty="0" smtClean="0">
                          <a:solidFill>
                            <a:schemeClr val="bg1"/>
                          </a:solidFill>
                        </a:rPr>
                        <a:t>Bitiş</a:t>
                      </a:r>
                    </a:p>
                    <a:p>
                      <a:pPr algn="ctr"/>
                      <a:r>
                        <a:rPr lang="tr-TR" sz="1200" baseline="0" dirty="0" smtClean="0">
                          <a:solidFill>
                            <a:schemeClr val="bg1"/>
                          </a:solidFill>
                        </a:rPr>
                        <a:t>Yılı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Proje Bedeli (TL)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Bugüne Kadar Toplam Harcama (TL)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Nakdi Gerçekleşme</a:t>
                      </a:r>
                      <a:r>
                        <a:rPr lang="tr-TR" sz="1200" b="1" baseline="0" dirty="0" smtClean="0">
                          <a:solidFill>
                            <a:schemeClr val="bg1"/>
                          </a:solidFill>
                        </a:rPr>
                        <a:t> (%)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Fiziki Gerçekleşme</a:t>
                      </a:r>
                      <a:r>
                        <a:rPr lang="tr-TR" sz="1200" b="1" baseline="0" dirty="0" smtClean="0">
                          <a:solidFill>
                            <a:schemeClr val="bg1"/>
                          </a:solidFill>
                        </a:rPr>
                        <a:t> (%)</a:t>
                      </a:r>
                      <a:endParaRPr lang="tr-TR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tr-TR" sz="1200" b="0" baseline="0" dirty="0" smtClean="0">
                          <a:solidFill>
                            <a:schemeClr val="tx1"/>
                          </a:solidFill>
                        </a:rPr>
                        <a:t>BİLECİK-İNHİSAR TARPAK GÖLETİ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baseline="0" dirty="0" smtClean="0">
                          <a:solidFill>
                            <a:schemeClr val="tx1"/>
                          </a:solidFill>
                        </a:rPr>
                        <a:t>İnhisar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2016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2018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37 758 000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23 359 000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62 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62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709985"/>
              </p:ext>
            </p:extLst>
          </p:nvPr>
        </p:nvGraphicFramePr>
        <p:xfrm>
          <a:off x="9025" y="835737"/>
          <a:ext cx="12182973" cy="370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60991">
                  <a:extLst>
                    <a:ext uri="{9D8B030D-6E8A-4147-A177-3AD203B41FA5}">
                      <a16:colId xmlns:a16="http://schemas.microsoft.com/office/drawing/2014/main" val="209689828"/>
                    </a:ext>
                  </a:extLst>
                </a:gridCol>
                <a:gridCol w="4060991">
                  <a:extLst>
                    <a:ext uri="{9D8B030D-6E8A-4147-A177-3AD203B41FA5}">
                      <a16:colId xmlns:a16="http://schemas.microsoft.com/office/drawing/2014/main" val="766866971"/>
                    </a:ext>
                  </a:extLst>
                </a:gridCol>
                <a:gridCol w="4060991">
                  <a:extLst>
                    <a:ext uri="{9D8B030D-6E8A-4147-A177-3AD203B41FA5}">
                      <a16:colId xmlns:a16="http://schemas.microsoft.com/office/drawing/2014/main" val="35751260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YATIRIMCI KURULUŞUN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DSİ 3.BÖLGE MÜDÜRLÜĞÜ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YATIRIMIN SEKTÖRÜ: TARIM 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503687"/>
                  </a:ext>
                </a:extLst>
              </a:tr>
            </a:tbl>
          </a:graphicData>
        </a:graphic>
      </p:graphicFrame>
      <p:sp>
        <p:nvSpPr>
          <p:cNvPr id="7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4031478" y="6492875"/>
            <a:ext cx="4114800" cy="365125"/>
          </a:xfrm>
        </p:spPr>
        <p:txBody>
          <a:bodyPr/>
          <a:lstStyle/>
          <a:p>
            <a:r>
              <a:rPr lang="tr-TR" dirty="0" smtClean="0"/>
              <a:t>Bilecik Kamu Yatırımları</a:t>
            </a:r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" y="1354937"/>
            <a:ext cx="5376672" cy="4032504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320" y="1354937"/>
            <a:ext cx="5376672" cy="40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150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/>
              <a:t>BİLECİK İLİYATIRIMLARI DETAYLARI</a:t>
            </a:r>
            <a:endParaRPr lang="tr-TR" sz="3200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E864C-8E07-4D01-BF9B-8F8D3D210DDB}" type="slidenum">
              <a:rPr lang="tr-TR" smtClean="0"/>
              <a:t>8</a:t>
            </a:fld>
            <a:endParaRPr lang="tr-TR"/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55021"/>
              </p:ext>
            </p:extLst>
          </p:nvPr>
        </p:nvGraphicFramePr>
        <p:xfrm>
          <a:off x="-1" y="5535802"/>
          <a:ext cx="12191999" cy="975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61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9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06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2738856435"/>
                    </a:ext>
                  </a:extLst>
                </a:gridCol>
                <a:gridCol w="1527048">
                  <a:extLst>
                    <a:ext uri="{9D8B030D-6E8A-4147-A177-3AD203B41FA5}">
                      <a16:colId xmlns:a16="http://schemas.microsoft.com/office/drawing/2014/main" val="3563801357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1322545742"/>
                    </a:ext>
                  </a:extLst>
                </a:gridCol>
                <a:gridCol w="1301494">
                  <a:extLst>
                    <a:ext uri="{9D8B030D-6E8A-4147-A177-3AD203B41FA5}">
                      <a16:colId xmlns:a16="http://schemas.microsoft.com/office/drawing/2014/main" val="32904711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Projenin Adı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İlçesi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Başlama Yılı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aseline="0" dirty="0" smtClean="0">
                          <a:solidFill>
                            <a:schemeClr val="bg1"/>
                          </a:solidFill>
                        </a:rPr>
                        <a:t>Bitiş</a:t>
                      </a:r>
                    </a:p>
                    <a:p>
                      <a:pPr algn="ctr"/>
                      <a:r>
                        <a:rPr lang="tr-TR" sz="1200" baseline="0" dirty="0" smtClean="0">
                          <a:solidFill>
                            <a:schemeClr val="bg1"/>
                          </a:solidFill>
                        </a:rPr>
                        <a:t>Yılı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Proje Bedeli (TL)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Bugüne Kadar Toplam Harcama (TL)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Nakdi Gerçekleşme</a:t>
                      </a:r>
                      <a:r>
                        <a:rPr lang="tr-TR" sz="1200" b="1" baseline="0" dirty="0" smtClean="0">
                          <a:solidFill>
                            <a:schemeClr val="bg1"/>
                          </a:solidFill>
                        </a:rPr>
                        <a:t> (%)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Fiziki Gerçekleşme</a:t>
                      </a:r>
                      <a:r>
                        <a:rPr lang="tr-TR" sz="1200" b="1" baseline="0" dirty="0" smtClean="0">
                          <a:solidFill>
                            <a:schemeClr val="bg1"/>
                          </a:solidFill>
                        </a:rPr>
                        <a:t> (%)</a:t>
                      </a:r>
                      <a:endParaRPr lang="tr-TR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tr-TR" sz="1200" b="0" baseline="0" dirty="0" smtClean="0">
                          <a:solidFill>
                            <a:schemeClr val="tx1"/>
                          </a:solidFill>
                        </a:rPr>
                        <a:t>BİLECİK-İNHİSAR TARPAK GÖLETİ SULAMASI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baseline="0" dirty="0" smtClean="0">
                          <a:solidFill>
                            <a:schemeClr val="tx1"/>
                          </a:solidFill>
                        </a:rPr>
                        <a:t>İnhisar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2018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10 907 000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709985"/>
              </p:ext>
            </p:extLst>
          </p:nvPr>
        </p:nvGraphicFramePr>
        <p:xfrm>
          <a:off x="9025" y="835737"/>
          <a:ext cx="12182973" cy="370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60991">
                  <a:extLst>
                    <a:ext uri="{9D8B030D-6E8A-4147-A177-3AD203B41FA5}">
                      <a16:colId xmlns:a16="http://schemas.microsoft.com/office/drawing/2014/main" val="209689828"/>
                    </a:ext>
                  </a:extLst>
                </a:gridCol>
                <a:gridCol w="4060991">
                  <a:extLst>
                    <a:ext uri="{9D8B030D-6E8A-4147-A177-3AD203B41FA5}">
                      <a16:colId xmlns:a16="http://schemas.microsoft.com/office/drawing/2014/main" val="766866971"/>
                    </a:ext>
                  </a:extLst>
                </a:gridCol>
                <a:gridCol w="4060991">
                  <a:extLst>
                    <a:ext uri="{9D8B030D-6E8A-4147-A177-3AD203B41FA5}">
                      <a16:colId xmlns:a16="http://schemas.microsoft.com/office/drawing/2014/main" val="35751260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YATIRIMCI KURULUŞUN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DSİ 3.BÖLGE MÜDÜRLÜĞÜ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YATIRIMIN SEKTÖRÜ: TARIM 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503687"/>
                  </a:ext>
                </a:extLst>
              </a:tr>
            </a:tbl>
          </a:graphicData>
        </a:graphic>
      </p:graphicFrame>
      <p:sp>
        <p:nvSpPr>
          <p:cNvPr id="7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4031478" y="6492875"/>
            <a:ext cx="4114800" cy="365125"/>
          </a:xfrm>
        </p:spPr>
        <p:txBody>
          <a:bodyPr/>
          <a:lstStyle/>
          <a:p>
            <a:r>
              <a:rPr lang="tr-TR" dirty="0" smtClean="0"/>
              <a:t>Bilecik Kamu Yatırımları</a:t>
            </a:r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57"/>
          <a:stretch/>
        </p:blipFill>
        <p:spPr>
          <a:xfrm>
            <a:off x="2904744" y="1408035"/>
            <a:ext cx="5864352" cy="392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72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/>
              <a:t>BİLECİK İLİYATIRIMLARI DETAYLARI</a:t>
            </a:r>
            <a:endParaRPr lang="tr-TR" sz="3200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E864C-8E07-4D01-BF9B-8F8D3D210DDB}" type="slidenum">
              <a:rPr lang="tr-TR" smtClean="0"/>
              <a:t>9</a:t>
            </a:fld>
            <a:endParaRPr lang="tr-TR"/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448104"/>
              </p:ext>
            </p:extLst>
          </p:nvPr>
        </p:nvGraphicFramePr>
        <p:xfrm>
          <a:off x="-1" y="5535802"/>
          <a:ext cx="12191999" cy="975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61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9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06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2738856435"/>
                    </a:ext>
                  </a:extLst>
                </a:gridCol>
                <a:gridCol w="1527048">
                  <a:extLst>
                    <a:ext uri="{9D8B030D-6E8A-4147-A177-3AD203B41FA5}">
                      <a16:colId xmlns:a16="http://schemas.microsoft.com/office/drawing/2014/main" val="3563801357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1322545742"/>
                    </a:ext>
                  </a:extLst>
                </a:gridCol>
                <a:gridCol w="1301494">
                  <a:extLst>
                    <a:ext uri="{9D8B030D-6E8A-4147-A177-3AD203B41FA5}">
                      <a16:colId xmlns:a16="http://schemas.microsoft.com/office/drawing/2014/main" val="32904711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Projenin Adı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İlçesi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Başlama Yılı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aseline="0" dirty="0" smtClean="0">
                          <a:solidFill>
                            <a:schemeClr val="bg1"/>
                          </a:solidFill>
                        </a:rPr>
                        <a:t>Bitiş</a:t>
                      </a:r>
                    </a:p>
                    <a:p>
                      <a:pPr algn="ctr"/>
                      <a:r>
                        <a:rPr lang="tr-TR" sz="1200" baseline="0" dirty="0" smtClean="0">
                          <a:solidFill>
                            <a:schemeClr val="bg1"/>
                          </a:solidFill>
                        </a:rPr>
                        <a:t>Yılı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Proje Bedeli (TL)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Bugüne Kadar Toplam Harcama (TL)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Nakdi Gerçekleşme</a:t>
                      </a:r>
                      <a:r>
                        <a:rPr lang="tr-TR" sz="1200" b="1" baseline="0" dirty="0" smtClean="0">
                          <a:solidFill>
                            <a:schemeClr val="bg1"/>
                          </a:solidFill>
                        </a:rPr>
                        <a:t> (%)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Fiziki Gerçekleşme</a:t>
                      </a:r>
                      <a:r>
                        <a:rPr lang="tr-TR" sz="1200" b="1" baseline="0" dirty="0" smtClean="0">
                          <a:solidFill>
                            <a:schemeClr val="bg1"/>
                          </a:solidFill>
                        </a:rPr>
                        <a:t> (%)</a:t>
                      </a:r>
                      <a:endParaRPr lang="tr-TR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tr-TR" sz="1200" b="0" baseline="0" dirty="0" smtClean="0">
                          <a:solidFill>
                            <a:schemeClr val="tx1"/>
                          </a:solidFill>
                        </a:rPr>
                        <a:t>BİLECİK-İNHİSAR ÇALTI GÖLETİ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0" baseline="0" dirty="0" smtClean="0">
                          <a:solidFill>
                            <a:schemeClr val="tx1"/>
                          </a:solidFill>
                        </a:rPr>
                        <a:t>İnhisar</a:t>
                      </a:r>
                      <a:endParaRPr lang="tr-TR" sz="12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2016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2018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40 179 000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30 762 000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77 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77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709985"/>
              </p:ext>
            </p:extLst>
          </p:nvPr>
        </p:nvGraphicFramePr>
        <p:xfrm>
          <a:off x="9025" y="835737"/>
          <a:ext cx="12182973" cy="370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60991">
                  <a:extLst>
                    <a:ext uri="{9D8B030D-6E8A-4147-A177-3AD203B41FA5}">
                      <a16:colId xmlns:a16="http://schemas.microsoft.com/office/drawing/2014/main" val="209689828"/>
                    </a:ext>
                  </a:extLst>
                </a:gridCol>
                <a:gridCol w="4060991">
                  <a:extLst>
                    <a:ext uri="{9D8B030D-6E8A-4147-A177-3AD203B41FA5}">
                      <a16:colId xmlns:a16="http://schemas.microsoft.com/office/drawing/2014/main" val="766866971"/>
                    </a:ext>
                  </a:extLst>
                </a:gridCol>
                <a:gridCol w="4060991">
                  <a:extLst>
                    <a:ext uri="{9D8B030D-6E8A-4147-A177-3AD203B41FA5}">
                      <a16:colId xmlns:a16="http://schemas.microsoft.com/office/drawing/2014/main" val="35751260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YATIRIMCI KURULUŞUN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DSİ 3.BÖLGE MÜDÜRLÜĞÜ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YATIRIMIN SEKTÖRÜ: TARIM 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503687"/>
                  </a:ext>
                </a:extLst>
              </a:tr>
            </a:tbl>
          </a:graphicData>
        </a:graphic>
      </p:graphicFrame>
      <p:sp>
        <p:nvSpPr>
          <p:cNvPr id="7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4031478" y="6492875"/>
            <a:ext cx="4114800" cy="365125"/>
          </a:xfrm>
        </p:spPr>
        <p:txBody>
          <a:bodyPr/>
          <a:lstStyle/>
          <a:p>
            <a:r>
              <a:rPr lang="tr-TR" dirty="0" smtClean="0"/>
              <a:t>Bilecik Kamu Yatırımları</a:t>
            </a:r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" y="1354937"/>
            <a:ext cx="5376672" cy="4032504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320" y="1354937"/>
            <a:ext cx="5376672" cy="40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966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494</TotalTime>
  <Words>1087</Words>
  <Application>Microsoft Office PowerPoint</Application>
  <PresentationFormat>Geniş ekran</PresentationFormat>
  <Paragraphs>455</Paragraphs>
  <Slides>19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Teması</vt:lpstr>
      <vt:lpstr>BİLECİK İLİ YATIRIMLARI GENEL İCMALİ</vt:lpstr>
      <vt:lpstr>BİLECİK İLİ YATIRIMLARI DETAYLARI</vt:lpstr>
      <vt:lpstr>BİLECİK İLİYATIRIMLARI DETAYLARI</vt:lpstr>
      <vt:lpstr>BİLECİK İLİ YATIRIMLARI DETAYLARI</vt:lpstr>
      <vt:lpstr>BİLECİK İLİYATIRIMLARI DETAYLARI</vt:lpstr>
      <vt:lpstr>BİLECİK İLİYATIRIMLARI DETAYLARI</vt:lpstr>
      <vt:lpstr>BİLECİK İLİYATIRIMLARI DETAYLARI</vt:lpstr>
      <vt:lpstr>BİLECİK İLİYATIRIMLARI DETAYLARI</vt:lpstr>
      <vt:lpstr>BİLECİK İLİYATIRIMLARI DETAYLARI</vt:lpstr>
      <vt:lpstr>BİLECİK İLİYATIRIMLARI DETAYLARI</vt:lpstr>
      <vt:lpstr>BİLECİK İLİYATIRIMLARI DETAYLARI</vt:lpstr>
      <vt:lpstr>BİLECİK İLİYATIRIMLARI DETAYLARI</vt:lpstr>
      <vt:lpstr>BİLECİK İLİYATIRIMLARI DETAYLARI</vt:lpstr>
      <vt:lpstr>BİLECİK İLİYATIRIMLARI DETAYLARI</vt:lpstr>
      <vt:lpstr>BİLECİK İLİYATIRIMLARI DETAYLARI</vt:lpstr>
      <vt:lpstr>BİLECİK İLİYATIRIMLARI DETAYLARI</vt:lpstr>
      <vt:lpstr>BİLECİK İLİYATIRIMLARI DETAYLARI</vt:lpstr>
      <vt:lpstr>BİLECİK İLİYATIRIMLARI DETAYLARI</vt:lpstr>
      <vt:lpstr>BİLECİK İLİYATIRIMLARI DETAYLARI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KAMU YATIRIMLARI</dc:title>
  <dc:creator>Gürkan KAYI</dc:creator>
  <cp:lastModifiedBy>Arzu Özen</cp:lastModifiedBy>
  <cp:revision>59</cp:revision>
  <dcterms:created xsi:type="dcterms:W3CDTF">2017-08-02T05:26:10Z</dcterms:created>
  <dcterms:modified xsi:type="dcterms:W3CDTF">2017-08-08T10:23:17Z</dcterms:modified>
</cp:coreProperties>
</file>